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7" r:id="rId4"/>
    <p:sldId id="258" r:id="rId5"/>
    <p:sldId id="278" r:id="rId6"/>
    <p:sldId id="276" r:id="rId7"/>
    <p:sldId id="260" r:id="rId8"/>
    <p:sldId id="261" r:id="rId9"/>
    <p:sldId id="262" r:id="rId10"/>
    <p:sldId id="263" r:id="rId11"/>
    <p:sldId id="279" r:id="rId12"/>
    <p:sldId id="265" r:id="rId13"/>
    <p:sldId id="264" r:id="rId14"/>
    <p:sldId id="284" r:id="rId15"/>
    <p:sldId id="283" r:id="rId16"/>
    <p:sldId id="282" r:id="rId17"/>
    <p:sldId id="266" r:id="rId18"/>
    <p:sldId id="267" r:id="rId19"/>
    <p:sldId id="268" r:id="rId20"/>
    <p:sldId id="280" r:id="rId21"/>
    <p:sldId id="269" r:id="rId22"/>
    <p:sldId id="272" r:id="rId23"/>
    <p:sldId id="270" r:id="rId24"/>
    <p:sldId id="271" r:id="rId25"/>
    <p:sldId id="273" r:id="rId26"/>
    <p:sldId id="274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6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cat>
            <c:strRef>
              <c:f>Sheet1!$A$3:$A$4</c:f>
              <c:strCache>
                <c:ptCount val="2"/>
                <c:pt idx="0">
                  <c:v>Library</c:v>
                </c:pt>
                <c:pt idx="1">
                  <c:v>Grant</c:v>
                </c:pt>
              </c:strCache>
            </c:strRef>
          </c:cat>
          <c:val>
            <c:numRef>
              <c:f>Sheet1!$B$3:$B$4</c:f>
              <c:numCache>
                <c:formatCode>_("$"* #,##0_);_("$"* \(#,##0\);_("$"* "-"??_);_(@_)</c:formatCode>
                <c:ptCount val="2"/>
                <c:pt idx="0">
                  <c:v>30700000</c:v>
                </c:pt>
                <c:pt idx="1">
                  <c:v>1400000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Sheet1!$A$3:$A$4</c:f>
              <c:strCache>
                <c:ptCount val="2"/>
                <c:pt idx="0">
                  <c:v>Library</c:v>
                </c:pt>
                <c:pt idx="1">
                  <c:v>Grant</c:v>
                </c:pt>
              </c:strCache>
            </c:strRef>
          </c:cat>
          <c:val>
            <c:numRef>
              <c:f>Sheet1!$C$3:$C$4</c:f>
              <c:numCache>
                <c:formatCode>_("$"* #,##0_);_("$"* \(#,##0\);_("$"* "-"??_);_(@_)</c:formatCode>
                <c:ptCount val="2"/>
                <c:pt idx="0">
                  <c:v>434000</c:v>
                </c:pt>
                <c:pt idx="1">
                  <c:v>4646000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76200">
                <a:solidFill>
                  <a:srgbClr val="FF0000"/>
                </a:solidFill>
              </a:ln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cat>
            <c:strRef>
              <c:f>Sheet1!$A$3:$A$4</c:f>
              <c:strCache>
                <c:ptCount val="2"/>
                <c:pt idx="0">
                  <c:v>Library</c:v>
                </c:pt>
                <c:pt idx="1">
                  <c:v>Grant</c:v>
                </c:pt>
              </c:strCache>
            </c:strRef>
          </c:cat>
          <c:val>
            <c:numRef>
              <c:f>Sheet1!$D$3:$D$4</c:f>
              <c:numCache>
                <c:formatCode>_("$"* #,##0_);_("$"* \(#,##0\);_("$"* "-"??_);_(@_)</c:formatCode>
                <c:ptCount val="2"/>
                <c:pt idx="0">
                  <c:v>31134000</c:v>
                </c:pt>
                <c:pt idx="1">
                  <c:v>6046000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Sheet1!$A$9:$A$10</c:f>
              <c:strCache>
                <c:ptCount val="2"/>
                <c:pt idx="0">
                  <c:v>Library</c:v>
                </c:pt>
                <c:pt idx="1">
                  <c:v>Grant</c:v>
                </c:pt>
              </c:strCache>
            </c:strRef>
          </c:cat>
          <c:val>
            <c:numRef>
              <c:f>Sheet1!$C$9:$C$10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cat>
            <c:strRef>
              <c:f>Sheet1!$A$9:$A$10</c:f>
              <c:strCache>
                <c:ptCount val="2"/>
                <c:pt idx="0">
                  <c:v>Library</c:v>
                </c:pt>
                <c:pt idx="1">
                  <c:v>Grant</c:v>
                </c:pt>
              </c:strCache>
            </c:strRef>
          </c:cat>
          <c:val>
            <c:numRef>
              <c:f>Sheet1!$B$9:$B$10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Sheet1!$A$9:$A$10</c:f>
              <c:strCache>
                <c:ptCount val="2"/>
                <c:pt idx="0">
                  <c:v>Library</c:v>
                </c:pt>
                <c:pt idx="1">
                  <c:v>Grant</c:v>
                </c:pt>
              </c:strCache>
            </c:strRef>
          </c:cat>
          <c:val>
            <c:numRef>
              <c:f>Sheet1!$C$9:$C$10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cat>
            <c:strRef>
              <c:f>Sheet1!$A$9:$A$10</c:f>
              <c:strCache>
                <c:ptCount val="2"/>
                <c:pt idx="0">
                  <c:v>Library</c:v>
                </c:pt>
                <c:pt idx="1">
                  <c:v>Grant</c:v>
                </c:pt>
              </c:strCache>
            </c:strRef>
          </c:cat>
          <c:val>
            <c:numRef>
              <c:f>Sheet1!$B$9:$B$10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76200">
                <a:solidFill>
                  <a:srgbClr val="FF0000"/>
                </a:solidFill>
              </a:ln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cat>
            <c:strRef>
              <c:f>Sheet1!$A$9:$A$10</c:f>
              <c:strCache>
                <c:ptCount val="2"/>
                <c:pt idx="0">
                  <c:v>Library</c:v>
                </c:pt>
                <c:pt idx="1">
                  <c:v>Grant</c:v>
                </c:pt>
              </c:strCache>
            </c:strRef>
          </c:cat>
          <c:val>
            <c:numRef>
              <c:f>Sheet1!$D$9:$D$10</c:f>
              <c:numCache>
                <c:formatCode>General</c:formatCode>
                <c:ptCount val="2"/>
                <c:pt idx="0">
                  <c:v>67.150000000000006</c:v>
                </c:pt>
                <c:pt idx="1">
                  <c:v>32.85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Sheet1!$A$3:$A$4</c:f>
              <c:strCache>
                <c:ptCount val="2"/>
                <c:pt idx="0">
                  <c:v>Library</c:v>
                </c:pt>
                <c:pt idx="1">
                  <c:v>Grant</c:v>
                </c:pt>
              </c:strCache>
            </c:strRef>
          </c:cat>
          <c:val>
            <c:numRef>
              <c:f>Sheet1!$C$3:$C$4</c:f>
              <c:numCache>
                <c:formatCode>_("$"* #,##0_);_("$"* \(#,##0\);_("$"* "-"??_);_(@_)</c:formatCode>
                <c:ptCount val="2"/>
                <c:pt idx="0">
                  <c:v>434000</c:v>
                </c:pt>
                <c:pt idx="1">
                  <c:v>4646000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cat>
            <c:strRef>
              <c:f>Sheet1!$A$3:$A$4</c:f>
              <c:strCache>
                <c:ptCount val="2"/>
                <c:pt idx="0">
                  <c:v>Library</c:v>
                </c:pt>
                <c:pt idx="1">
                  <c:v>Grant</c:v>
                </c:pt>
              </c:strCache>
            </c:strRef>
          </c:cat>
          <c:val>
            <c:numRef>
              <c:f>Sheet1!$D$3:$D$4</c:f>
              <c:numCache>
                <c:formatCode>_("$"* #,##0_);_("$"* \(#,##0\);_("$"* "-"??_);_(@_)</c:formatCode>
                <c:ptCount val="2"/>
                <c:pt idx="0">
                  <c:v>31134000</c:v>
                </c:pt>
                <c:pt idx="1">
                  <c:v>6046000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Sheet1!$A$9:$A$10</c:f>
              <c:strCache>
                <c:ptCount val="2"/>
                <c:pt idx="0">
                  <c:v>Library</c:v>
                </c:pt>
                <c:pt idx="1">
                  <c:v>Grant</c:v>
                </c:pt>
              </c:strCache>
            </c:strRef>
          </c:cat>
          <c:val>
            <c:numRef>
              <c:f>Sheet1!$C$9:$C$10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cat>
            <c:strRef>
              <c:f>Sheet1!$A$9:$A$10</c:f>
              <c:strCache>
                <c:ptCount val="2"/>
                <c:pt idx="0">
                  <c:v>Library</c:v>
                </c:pt>
                <c:pt idx="1">
                  <c:v>Grant</c:v>
                </c:pt>
              </c:strCache>
            </c:strRef>
          </c:cat>
          <c:val>
            <c:numRef>
              <c:f>Sheet1!$B$9:$B$10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Sheet1!$A$9:$A$10</c:f>
              <c:strCache>
                <c:ptCount val="2"/>
                <c:pt idx="0">
                  <c:v>Library</c:v>
                </c:pt>
                <c:pt idx="1">
                  <c:v>Grant</c:v>
                </c:pt>
              </c:strCache>
            </c:strRef>
          </c:cat>
          <c:val>
            <c:numRef>
              <c:f>Sheet1!$C$9:$C$10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cat>
            <c:strRef>
              <c:f>Sheet1!$A$9:$A$10</c:f>
              <c:strCache>
                <c:ptCount val="2"/>
                <c:pt idx="0">
                  <c:v>Library</c:v>
                </c:pt>
                <c:pt idx="1">
                  <c:v>Grant</c:v>
                </c:pt>
              </c:strCache>
            </c:strRef>
          </c:cat>
          <c:val>
            <c:numRef>
              <c:f>Sheet1!$B$9:$B$10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cat>
            <c:strRef>
              <c:f>Sheet1!$A$9:$A$10</c:f>
              <c:strCache>
                <c:ptCount val="2"/>
                <c:pt idx="0">
                  <c:v>Library</c:v>
                </c:pt>
                <c:pt idx="1">
                  <c:v>Grant</c:v>
                </c:pt>
              </c:strCache>
            </c:strRef>
          </c:cat>
          <c:val>
            <c:numRef>
              <c:f>Sheet1!$D$9:$D$10</c:f>
              <c:numCache>
                <c:formatCode>General</c:formatCode>
                <c:ptCount val="2"/>
                <c:pt idx="0">
                  <c:v>67.150000000000006</c:v>
                </c:pt>
                <c:pt idx="1">
                  <c:v>32.85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cat>
            <c:strRef>
              <c:f>Sheet1!$A$3:$A$4</c:f>
              <c:strCache>
                <c:ptCount val="2"/>
                <c:pt idx="0">
                  <c:v>Library</c:v>
                </c:pt>
                <c:pt idx="1">
                  <c:v>Grant</c:v>
                </c:pt>
              </c:strCache>
            </c:strRef>
          </c:cat>
          <c:val>
            <c:numRef>
              <c:f>Sheet1!$B$3:$B$4</c:f>
              <c:numCache>
                <c:formatCode>_("$"* #,##0_);_("$"* \(#,##0\);_("$"* "-"??_);_(@_)</c:formatCode>
                <c:ptCount val="2"/>
                <c:pt idx="0">
                  <c:v>30700000</c:v>
                </c:pt>
                <c:pt idx="1">
                  <c:v>1400000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E8E65-BE8E-4347-B069-169916CDF3B0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09F4F-D5DE-4728-BFAE-785FD26840C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2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Animate this for each item to pop</a:t>
            </a:r>
            <a:r>
              <a:rPr lang="en-US" baseline="0" dirty="0" smtClean="0"/>
              <a:t> up in sequence, with image below.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09F4F-D5DE-4728-BFAE-785FD268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4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B0EC-57E7-42F4-A63B-0E0D2C702F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EAE-5B1D-4030-AC62-991B15060B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9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B0EC-57E7-42F4-A63B-0E0D2C702F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EAE-5B1D-4030-AC62-991B15060B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4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B0EC-57E7-42F4-A63B-0E0D2C702F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EAE-5B1D-4030-AC62-991B15060B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9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B0EC-57E7-42F4-A63B-0E0D2C702F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EAE-5B1D-4030-AC62-991B15060B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1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B0EC-57E7-42F4-A63B-0E0D2C702F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EAE-5B1D-4030-AC62-991B15060B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0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B0EC-57E7-42F4-A63B-0E0D2C702F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EAE-5B1D-4030-AC62-991B15060B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8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B0EC-57E7-42F4-A63B-0E0D2C702F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EAE-5B1D-4030-AC62-991B15060B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B0EC-57E7-42F4-A63B-0E0D2C702F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EAE-5B1D-4030-AC62-991B15060B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1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B0EC-57E7-42F4-A63B-0E0D2C702F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EAE-5B1D-4030-AC62-991B15060B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B0EC-57E7-42F4-A63B-0E0D2C702F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EAE-5B1D-4030-AC62-991B15060B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5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B0EC-57E7-42F4-A63B-0E0D2C702F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EAE-5B1D-4030-AC62-991B15060B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0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2B0EC-57E7-42F4-A63B-0E0D2C702F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91EAE-5B1D-4030-AC62-991B15060B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10" Type="http://schemas.openxmlformats.org/officeDocument/2006/relationships/chart" Target="../charts/chart16.xml"/><Relationship Id="rId4" Type="http://schemas.openxmlformats.org/officeDocument/2006/relationships/chart" Target="../charts/chart10.xml"/><Relationship Id="rId9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686800" cy="16795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Goals and challenges for APC-based publishing models at the California Digital Library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Mathew Willmott</a:t>
            </a:r>
          </a:p>
          <a:p>
            <a:r>
              <a:rPr lang="en-US" sz="3600" dirty="0" smtClean="0"/>
              <a:t>California Digital Library</a:t>
            </a:r>
          </a:p>
          <a:p>
            <a:endParaRPr lang="en-US" sz="3600" dirty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ESAC Workshop:</a:t>
            </a:r>
          </a:p>
          <a:p>
            <a:r>
              <a:rPr lang="en-US" dirty="0" smtClean="0"/>
              <a:t>On the Effectiveness of APCs</a:t>
            </a:r>
          </a:p>
          <a:p>
            <a:r>
              <a:rPr lang="en-US" dirty="0" smtClean="0"/>
              <a:t>June 29, 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762000"/>
            <a:ext cx="1885950" cy="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 smtClean="0"/>
              <a:t>Challenges of APC-based models in the US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) Concerns from institutions or libraries: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transition to APC-based OA models gives more market power to publishers</a:t>
            </a:r>
          </a:p>
          <a:p>
            <a:r>
              <a:rPr lang="en-US" dirty="0" smtClean="0"/>
              <a:t>Authors will place price pressure on their own institutions rather than on publishers</a:t>
            </a:r>
          </a:p>
          <a:p>
            <a:r>
              <a:rPr lang="en-US" dirty="0" smtClean="0"/>
              <a:t>Offsetting agreements are normalizing hybrid publication</a:t>
            </a:r>
          </a:p>
          <a:p>
            <a:r>
              <a:rPr lang="en-US" dirty="0" smtClean="0"/>
              <a:t>APC based models are maintaining commercial for-profit publishers in the marketplace</a:t>
            </a:r>
          </a:p>
          <a:p>
            <a:r>
              <a:rPr lang="en-US" dirty="0" smtClean="0"/>
              <a:t>The cost will be too great for our institution to bear</a:t>
            </a:r>
          </a:p>
          <a:p>
            <a:r>
              <a:rPr lang="en-US" dirty="0" smtClean="0"/>
              <a:t>Incentives created for publishers will be in conflict with the needs of academia (new journals, higher acceptance rates)</a:t>
            </a:r>
          </a:p>
          <a:p>
            <a:r>
              <a:rPr lang="en-US" dirty="0" smtClean="0"/>
              <a:t>We can do this cheaper through green policies</a:t>
            </a:r>
          </a:p>
          <a:p>
            <a:r>
              <a:rPr lang="en-US" dirty="0" smtClean="0"/>
              <a:t>etc. etc.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4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Strategies for creating a model to support an APC-based transition to OA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/>
              <a:t>Strategies for creating a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1) APC payments by author: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2514600"/>
            <a:ext cx="505385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01503" y="2209800"/>
            <a:ext cx="36900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Incorporates grant funding via the author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Involves authors in the process, starting to socialize them with the economics and incorporate their price sensitivity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Doesn’t require additional money out of their pocket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Maintains library’s relationship with the publisher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model extensible across other publishers (including full OA)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/>
              <a:t>Strategies for creating a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2) General financial structure:</a:t>
            </a:r>
          </a:p>
          <a:p>
            <a:r>
              <a:rPr lang="en-US" dirty="0" smtClean="0"/>
              <a:t>Based around containing our current costs</a:t>
            </a:r>
          </a:p>
          <a:p>
            <a:r>
              <a:rPr lang="en-US" dirty="0" smtClean="0"/>
              <a:t>Not willing to increase our financial outlay without</a:t>
            </a:r>
          </a:p>
          <a:p>
            <a:pPr lvl="1"/>
            <a:r>
              <a:rPr lang="en-US" dirty="0" smtClean="0"/>
              <a:t>Clear decreases elsewhere</a:t>
            </a:r>
          </a:p>
          <a:p>
            <a:pPr lvl="1"/>
            <a:r>
              <a:rPr lang="en-US" dirty="0" smtClean="0"/>
              <a:t>Evidence of transition in the model</a:t>
            </a:r>
          </a:p>
          <a:p>
            <a:r>
              <a:rPr lang="en-US" dirty="0" smtClean="0"/>
              <a:t>Mechanisms may allow that in the future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/>
              <a:t>Strategies for creating a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2) General financial structure - </a:t>
            </a:r>
            <a:r>
              <a:rPr lang="en-US" dirty="0" err="1" smtClean="0"/>
              <a:t>systemwide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757041"/>
              </p:ext>
            </p:extLst>
          </p:nvPr>
        </p:nvGraphicFramePr>
        <p:xfrm>
          <a:off x="1675302" y="2514600"/>
          <a:ext cx="1638623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066669"/>
              </p:ext>
            </p:extLst>
          </p:nvPr>
        </p:nvGraphicFramePr>
        <p:xfrm>
          <a:off x="2064156" y="3939064"/>
          <a:ext cx="938212" cy="9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296363"/>
              </p:ext>
            </p:extLst>
          </p:nvPr>
        </p:nvGraphicFramePr>
        <p:xfrm>
          <a:off x="1396164" y="4938951"/>
          <a:ext cx="2257424" cy="183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0" y="2133600"/>
            <a:ext cx="156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Current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2133600"/>
            <a:ext cx="216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Potential New Model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157" y="2845142"/>
            <a:ext cx="142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Subscription journals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127582"/>
            <a:ext cx="12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OA journals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486400"/>
            <a:ext cx="63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682157"/>
              </p:ext>
            </p:extLst>
          </p:nvPr>
        </p:nvGraphicFramePr>
        <p:xfrm>
          <a:off x="5943600" y="2845142"/>
          <a:ext cx="985838" cy="952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979841"/>
              </p:ext>
            </p:extLst>
          </p:nvPr>
        </p:nvGraphicFramePr>
        <p:xfrm>
          <a:off x="4419600" y="2667000"/>
          <a:ext cx="1464406" cy="123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781909"/>
              </p:ext>
            </p:extLst>
          </p:nvPr>
        </p:nvGraphicFramePr>
        <p:xfrm>
          <a:off x="6129212" y="4015187"/>
          <a:ext cx="609600" cy="59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107268"/>
              </p:ext>
            </p:extLst>
          </p:nvPr>
        </p:nvGraphicFramePr>
        <p:xfrm>
          <a:off x="4724400" y="3913374"/>
          <a:ext cx="778606" cy="797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440832"/>
              </p:ext>
            </p:extLst>
          </p:nvPr>
        </p:nvGraphicFramePr>
        <p:xfrm>
          <a:off x="4565106" y="4715471"/>
          <a:ext cx="2445293" cy="212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843684" y="4715470"/>
            <a:ext cx="10668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Blue = Library Spend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48600" y="5706070"/>
            <a:ext cx="10668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Green = Grant Spend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133600" y="3962400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33600" y="4800600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2393219"/>
            <a:ext cx="0" cy="3778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822554" y="2577885"/>
            <a:ext cx="0" cy="2137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31734" y="2475810"/>
            <a:ext cx="159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Grant available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23021" y="2475810"/>
            <a:ext cx="100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grant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66039" y="2438400"/>
            <a:ext cx="1823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variables: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APC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Subsidy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P spid="8" grpId="0"/>
      <p:bldP spid="9" grpId="0"/>
      <p:bldP spid="10" grpId="0"/>
      <p:bldP spid="11" grpId="0"/>
      <p:bldP spid="12" grpId="0"/>
      <p:bldGraphic spid="13" grpId="0">
        <p:bldAsOne/>
      </p:bldGraphic>
      <p:bldGraphic spid="14" grpId="0">
        <p:bldAsOne/>
      </p:bldGraphic>
      <p:bldGraphic spid="15" grpId="0">
        <p:bldAsOne/>
      </p:bldGraphic>
      <p:bldGraphic spid="16" grpId="0">
        <p:bldAsOne/>
      </p:bldGraphic>
      <p:bldGraphic spid="17" grpId="0">
        <p:bldAsOne/>
      </p:bldGraphic>
      <p:bldP spid="18" grpId="0" animBg="1"/>
      <p:bldP spid="20" grpId="0" animBg="1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/>
              <a:t>Strategies for creating a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2) General financial structure - </a:t>
            </a:r>
            <a:r>
              <a:rPr lang="en-US" dirty="0" err="1" smtClean="0"/>
              <a:t>systemwide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265892"/>
              </p:ext>
            </p:extLst>
          </p:nvPr>
        </p:nvGraphicFramePr>
        <p:xfrm>
          <a:off x="1675302" y="2514600"/>
          <a:ext cx="1638623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192484"/>
              </p:ext>
            </p:extLst>
          </p:nvPr>
        </p:nvGraphicFramePr>
        <p:xfrm>
          <a:off x="2064156" y="3939064"/>
          <a:ext cx="938212" cy="9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697160"/>
              </p:ext>
            </p:extLst>
          </p:nvPr>
        </p:nvGraphicFramePr>
        <p:xfrm>
          <a:off x="1396164" y="4938951"/>
          <a:ext cx="2257424" cy="183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0" y="2133600"/>
            <a:ext cx="156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Current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2133600"/>
            <a:ext cx="216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Potential New Model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157" y="2845142"/>
            <a:ext cx="142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Subscription journals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127582"/>
            <a:ext cx="12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OA journals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486400"/>
            <a:ext cx="63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798169"/>
              </p:ext>
            </p:extLst>
          </p:nvPr>
        </p:nvGraphicFramePr>
        <p:xfrm>
          <a:off x="5943600" y="2845142"/>
          <a:ext cx="985838" cy="952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46157"/>
              </p:ext>
            </p:extLst>
          </p:nvPr>
        </p:nvGraphicFramePr>
        <p:xfrm>
          <a:off x="4419600" y="2667000"/>
          <a:ext cx="1464406" cy="123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3762"/>
              </p:ext>
            </p:extLst>
          </p:nvPr>
        </p:nvGraphicFramePr>
        <p:xfrm>
          <a:off x="6129212" y="4015187"/>
          <a:ext cx="609600" cy="59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431431"/>
              </p:ext>
            </p:extLst>
          </p:nvPr>
        </p:nvGraphicFramePr>
        <p:xfrm>
          <a:off x="4724400" y="3913374"/>
          <a:ext cx="778606" cy="797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33620"/>
              </p:ext>
            </p:extLst>
          </p:nvPr>
        </p:nvGraphicFramePr>
        <p:xfrm>
          <a:off x="4565106" y="4715471"/>
          <a:ext cx="2445293" cy="212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2133600" y="3962400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33600" y="4800600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2393219"/>
            <a:ext cx="0" cy="3778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822554" y="2577885"/>
            <a:ext cx="0" cy="2137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31734" y="2475810"/>
            <a:ext cx="159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Grant available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23021" y="2475810"/>
            <a:ext cx="100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grant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43684" y="4715470"/>
            <a:ext cx="10668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Blue = Library Spend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48600" y="5706070"/>
            <a:ext cx="10668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Green = Grant Spend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66039" y="2438400"/>
            <a:ext cx="1823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variables: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APC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Subsidy size</a:t>
            </a:r>
            <a:endParaRPr lang="en-US" dirty="0"/>
          </a:p>
          <a:p>
            <a:r>
              <a:rPr lang="en-US" dirty="0" smtClean="0"/>
              <a:t>Goal: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Library spend approx. same in current and new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7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/>
              <a:t>Strategies for creating a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2) General financial structure – individual publisher:</a:t>
            </a:r>
          </a:p>
          <a:p>
            <a:r>
              <a:rPr lang="en-US" dirty="0" smtClean="0"/>
              <a:t>Control overall spend with publisher</a:t>
            </a:r>
          </a:p>
          <a:p>
            <a:r>
              <a:rPr lang="en-US" dirty="0" smtClean="0"/>
              <a:t>Publication volume is estimated, but risk is capped on both sides:</a:t>
            </a:r>
          </a:p>
          <a:p>
            <a:pPr lvl="1"/>
            <a:r>
              <a:rPr lang="en-US" dirty="0" smtClean="0"/>
              <a:t>Publish over maximum (~2% over estimate): </a:t>
            </a:r>
            <a:br>
              <a:rPr lang="en-US" dirty="0" smtClean="0"/>
            </a:br>
            <a:r>
              <a:rPr lang="en-US" dirty="0" smtClean="0"/>
              <a:t>content still made OA at no additional cost</a:t>
            </a:r>
          </a:p>
          <a:p>
            <a:pPr lvl="1"/>
            <a:r>
              <a:rPr lang="en-US" dirty="0" smtClean="0"/>
              <a:t>Publish under minimum (~2% under estimate): </a:t>
            </a:r>
            <a:br>
              <a:rPr lang="en-US" dirty="0" smtClean="0"/>
            </a:br>
            <a:r>
              <a:rPr lang="en-US" dirty="0" smtClean="0"/>
              <a:t>UC still pays minimum fee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Costs are controlled and predictable</a:t>
            </a:r>
          </a:p>
          <a:p>
            <a:pPr lvl="1"/>
            <a:r>
              <a:rPr lang="en-US" dirty="0" smtClean="0"/>
              <a:t>Author experience is consistent</a:t>
            </a:r>
          </a:p>
          <a:p>
            <a:pPr lvl="1"/>
            <a:r>
              <a:rPr lang="en-US" dirty="0" smtClean="0"/>
              <a:t>Spend varies with publication volume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/>
              <a:t>Strategies for creating a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3) Building transitional language into the agreement</a:t>
            </a:r>
          </a:p>
          <a:p>
            <a:r>
              <a:rPr lang="en-US" dirty="0" smtClean="0"/>
              <a:t>Key for partnership with publisher: ensure that there is a shared understanding of the goal</a:t>
            </a:r>
          </a:p>
          <a:p>
            <a:r>
              <a:rPr lang="en-US" dirty="0" smtClean="0"/>
              <a:t>MIT/RSC example:</a:t>
            </a:r>
          </a:p>
          <a:p>
            <a:pPr marL="339725" indent="0">
              <a:buNone/>
            </a:pPr>
            <a:r>
              <a:rPr lang="en-US" dirty="0" smtClean="0">
                <a:latin typeface="Bell MT" panose="02020503060305020303" pitchFamily="18" charset="0"/>
              </a:rPr>
              <a:t>“transitional business model whose aim is to provide a mechanism to shift over time to full open access.”</a:t>
            </a:r>
          </a:p>
          <a:p>
            <a:pPr marL="339725" indent="-339725"/>
            <a:r>
              <a:rPr lang="en-US" dirty="0" smtClean="0"/>
              <a:t>Other ideas:</a:t>
            </a:r>
          </a:p>
          <a:p>
            <a:pPr marL="739775" lvl="1" indent="-339725"/>
            <a:r>
              <a:rPr lang="en-US" dirty="0" smtClean="0"/>
              <a:t>A percentage of journals is converted to full OA in a given time period</a:t>
            </a:r>
          </a:p>
          <a:p>
            <a:pPr marL="739775" lvl="1" indent="-339725"/>
            <a:r>
              <a:rPr lang="en-US" dirty="0" smtClean="0"/>
              <a:t>A named subset is converted to full OA in a given time period</a:t>
            </a:r>
          </a:p>
          <a:p>
            <a:pPr marL="739775" lvl="1" indent="-339725"/>
            <a:r>
              <a:rPr lang="en-US" dirty="0" smtClean="0"/>
              <a:t>A journal is converted to full OA when the percentage of  OA content in the journal reaches a certain threshold</a:t>
            </a:r>
          </a:p>
          <a:p>
            <a:pPr marL="339725" indent="0">
              <a:buNone/>
            </a:pPr>
            <a:endParaRPr lang="en-US" dirty="0">
              <a:latin typeface="Bell MT" panose="020205030603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/>
              <a:t>Strategies for creating a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4) Messaging and education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For faculty: understand the model, our goals, and why they will start to see APCs on certain journals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Externally: try to create support for the model in the community, identify other institutions or consortia to implement a pilot of their own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/>
              <a:t>Strategies for creating a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5) Additional risks:</a:t>
            </a:r>
          </a:p>
          <a:p>
            <a:r>
              <a:rPr lang="en-US" dirty="0" smtClean="0"/>
              <a:t>Increasing administrative burden on authors</a:t>
            </a:r>
          </a:p>
          <a:p>
            <a:r>
              <a:rPr lang="en-US" dirty="0" smtClean="0"/>
              <a:t>Incentivizing authors to choose different journals, or to opt out</a:t>
            </a:r>
          </a:p>
          <a:p>
            <a:r>
              <a:rPr lang="en-US" dirty="0" smtClean="0"/>
              <a:t>Incentivizing authors to choose these hybrid journals rather than full OA journals</a:t>
            </a:r>
          </a:p>
          <a:p>
            <a:r>
              <a:rPr lang="en-US" dirty="0" smtClean="0"/>
              <a:t>Impacting editorial behavior</a:t>
            </a:r>
          </a:p>
          <a:p>
            <a:r>
              <a:rPr lang="en-US" dirty="0" smtClean="0"/>
              <a:t>Impacting publisher price-setting behavior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dirty="0" smtClean="0"/>
              <a:t>About CDL/UC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5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159" y="25908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…that we as libraries must work together to mitigate</a:t>
            </a:r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48159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Overall risks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0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/>
              <a:t>Overall risks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u="sng" dirty="0" smtClean="0"/>
              <a:t>Disadvantaging full OA publishers or other small mission-driven publishers.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How to mitigate this risk?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733800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ell MT" panose="02020503060305020303" pitchFamily="18" charset="0"/>
              </a:rPr>
              <a:t>Ensure that models we implement are extensible to these publishers.</a:t>
            </a:r>
          </a:p>
          <a:p>
            <a:r>
              <a:rPr lang="en-US" dirty="0" smtClean="0">
                <a:latin typeface="Bell MT" panose="02020503060305020303" pitchFamily="18" charset="0"/>
              </a:rPr>
              <a:t>Stress test our overall models to observe their impacts on these publishers</a:t>
            </a:r>
          </a:p>
          <a:p>
            <a:r>
              <a:rPr lang="en-US" dirty="0" smtClean="0">
                <a:latin typeface="Bell MT" panose="02020503060305020303" pitchFamily="18" charset="0"/>
              </a:rPr>
              <a:t>Collaborate with these publishers to understand how we can implement an APC-based or other alternate model with them</a:t>
            </a:r>
          </a:p>
          <a:p>
            <a:endParaRPr 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4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/>
              <a:t>Overall risks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2"/>
            </a:pPr>
            <a:r>
              <a:rPr lang="en-US" u="sng" dirty="0" smtClean="0"/>
              <a:t>Disadvantaging institutions or countries with little funding available for APC payments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How to mitigate this risk?</a:t>
            </a:r>
          </a:p>
          <a:p>
            <a:pPr marL="0" indent="0">
              <a:buNone/>
            </a:pP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733800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ell MT" panose="02020503060305020303" pitchFamily="18" charset="0"/>
              </a:rPr>
              <a:t>Further research (similar to the Pay-It-Forward study) to observe the impact of APC-based models on small institutions and/or the Global South</a:t>
            </a:r>
          </a:p>
          <a:p>
            <a:r>
              <a:rPr lang="en-US" dirty="0" smtClean="0">
                <a:latin typeface="Bell MT" panose="02020503060305020303" pitchFamily="18" charset="0"/>
              </a:rPr>
              <a:t>Collaboration with representatives from these institutions or nations to determine the appropriate strategy for model implementation</a:t>
            </a:r>
          </a:p>
          <a:p>
            <a:endParaRPr 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5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/>
              <a:t>Overall risks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en-US" u="sng" dirty="0" smtClean="0"/>
              <a:t>Potentially unsustainable/unjustifiable price increases in APCs 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How to mitigate this risk?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733800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ell MT" panose="02020503060305020303" pitchFamily="18" charset="0"/>
              </a:rPr>
              <a:t>Observe APC-setting behavior, avoid using agreements to normalize prices that are unsustainable</a:t>
            </a:r>
          </a:p>
          <a:p>
            <a:r>
              <a:rPr lang="en-US" dirty="0" smtClean="0">
                <a:latin typeface="Bell MT" panose="02020503060305020303" pitchFamily="18" charset="0"/>
              </a:rPr>
              <a:t>Combat the drive of legacy subscription publishers to replicate their current revenue in an APC-based model – encourage and incentivize appropriate cost-setting</a:t>
            </a:r>
            <a:endParaRPr 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0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/>
              <a:t>Overall risks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2590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4"/>
            </a:pPr>
            <a:r>
              <a:rPr lang="en-US" u="sng" dirty="0" smtClean="0"/>
              <a:t>Predatory publishing</a:t>
            </a:r>
            <a:br>
              <a:rPr lang="en-US" u="sng" dirty="0" smtClean="0"/>
            </a:br>
            <a:r>
              <a:rPr lang="en-US" u="sng" dirty="0" smtClean="0"/>
              <a:t>(not a new problem, but using new strategies)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How to mitigate this risk?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733800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ell MT" panose="02020503060305020303" pitchFamily="18" charset="0"/>
              </a:rPr>
              <a:t>Author education and messaging</a:t>
            </a:r>
          </a:p>
          <a:p>
            <a:r>
              <a:rPr lang="en-US" dirty="0" smtClean="0">
                <a:latin typeface="Bell MT" panose="02020503060305020303" pitchFamily="18" charset="0"/>
              </a:rPr>
              <a:t>Collaborative work across institutions: possible certification system</a:t>
            </a:r>
          </a:p>
          <a:p>
            <a:r>
              <a:rPr lang="en-US" dirty="0" smtClean="0">
                <a:latin typeface="Bell MT" panose="02020503060305020303" pitchFamily="18" charset="0"/>
              </a:rPr>
              <a:t>Local approach analogous to collection-building</a:t>
            </a:r>
            <a:endParaRPr 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6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/>
              <a:t>Overall risks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5"/>
            </a:pPr>
            <a:r>
              <a:rPr lang="en-US" u="sng" dirty="0" smtClean="0"/>
              <a:t>Enshrining the hybrid model as a new permanent fixture in the subscription system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How to mitigate this risk?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733800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ell MT" panose="02020503060305020303" pitchFamily="18" charset="0"/>
              </a:rPr>
              <a:t>Collaborate on language used to extract transitional commitments from publishers</a:t>
            </a:r>
          </a:p>
          <a:p>
            <a:r>
              <a:rPr lang="en-US" dirty="0" smtClean="0">
                <a:latin typeface="Bell MT" panose="02020503060305020303" pitchFamily="18" charset="0"/>
              </a:rPr>
              <a:t>Advocate within the library community for increased uptake to move closer to a full transition</a:t>
            </a:r>
            <a:endParaRPr 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5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/>
              <a:t>Overall risks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6"/>
            </a:pPr>
            <a:r>
              <a:rPr lang="en-US" u="sng" dirty="0" smtClean="0"/>
              <a:t>Models which are not compatible across different contexts or geographic regions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How to mitigate this risk?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7338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ell MT" panose="02020503060305020303" pitchFamily="18" charset="0"/>
              </a:rPr>
              <a:t>Continued communication and collaboration across all areas working on this problem</a:t>
            </a:r>
          </a:p>
          <a:p>
            <a:r>
              <a:rPr lang="en-US" dirty="0" smtClean="0">
                <a:latin typeface="Bell MT" panose="02020503060305020303" pitchFamily="18" charset="0"/>
              </a:rPr>
              <a:t>Concerted effort to draw in representatives from other approaches, regions, backgrounds</a:t>
            </a:r>
            <a:endParaRPr lang="en-US" dirty="0">
              <a:latin typeface="Bell MT" panose="02020503060305020303" pitchFamily="18" charset="0"/>
            </a:endParaRPr>
          </a:p>
        </p:txBody>
      </p:sp>
      <p:pic>
        <p:nvPicPr>
          <p:cNvPr id="3074" name="Picture 2" descr="ESA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38"/>
          <a:stretch/>
        </p:blipFill>
        <p:spPr bwMode="auto">
          <a:xfrm>
            <a:off x="3200400" y="5740214"/>
            <a:ext cx="2303206" cy="10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26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/>
              <a:t>Thank you!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Questions?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Mathew Willmott</a:t>
            </a:r>
          </a:p>
          <a:p>
            <a:pPr marL="0" indent="0" algn="r">
              <a:buNone/>
            </a:pPr>
            <a:r>
              <a:rPr lang="en-US" dirty="0" smtClean="0"/>
              <a:t>mathew.willmott@ucop.edu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/>
              <a:t>About CDL/UC: Background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Serves 190,000 faculty and staff and 239,000 students across the 10 campuses of the University of California system</a:t>
            </a:r>
          </a:p>
          <a:p>
            <a:endParaRPr lang="en-US" dirty="0"/>
          </a:p>
          <a:p>
            <a:r>
              <a:rPr lang="en-US" dirty="0" smtClean="0"/>
              <a:t>(among many other functions) negotiates licenses for content access for all campuses for major publishers.</a:t>
            </a:r>
          </a:p>
          <a:p>
            <a:endParaRPr lang="en-US" dirty="0"/>
          </a:p>
          <a:p>
            <a:r>
              <a:rPr lang="en-US" dirty="0" smtClean="0"/>
              <a:t>Publishing output accounts for about 2% of the world’s publication volume (about 8% of the US publication volume).</a:t>
            </a:r>
          </a:p>
          <a:p>
            <a:endParaRPr lang="en-US" dirty="0"/>
          </a:p>
          <a:p>
            <a:r>
              <a:rPr lang="en-US" dirty="0" smtClean="0"/>
              <a:t>Green OA policies starting in 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6" t="17916" r="39678" b="12292"/>
          <a:stretch/>
        </p:blipFill>
        <p:spPr bwMode="auto">
          <a:xfrm>
            <a:off x="4648200" y="1447800"/>
            <a:ext cx="394716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8" t="24583" r="39678" b="6250"/>
          <a:stretch/>
        </p:blipFill>
        <p:spPr bwMode="auto">
          <a:xfrm>
            <a:off x="4836488" y="1283345"/>
            <a:ext cx="3962400" cy="50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t="10834" r="54319" b="10000"/>
          <a:stretch/>
        </p:blipFill>
        <p:spPr bwMode="auto">
          <a:xfrm>
            <a:off x="4223865" y="1283345"/>
            <a:ext cx="4130532" cy="421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21250" r="16369" b="15000"/>
          <a:stretch/>
        </p:blipFill>
        <p:spPr bwMode="auto">
          <a:xfrm>
            <a:off x="3398520" y="1522796"/>
            <a:ext cx="5501640" cy="397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title="Pathways to O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t="37083" r="16955" b="9375"/>
          <a:stretch/>
        </p:blipFill>
        <p:spPr bwMode="auto">
          <a:xfrm>
            <a:off x="3581400" y="1540002"/>
            <a:ext cx="5415463" cy="265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/>
              <a:t>About CDL/UC: Internal Drivers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t="9791" r="24568" b="7709"/>
          <a:stretch/>
        </p:blipFill>
        <p:spPr bwMode="auto">
          <a:xfrm>
            <a:off x="4343400" y="1447800"/>
            <a:ext cx="4556760" cy="410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OA2020</a:t>
            </a:r>
          </a:p>
          <a:p>
            <a:r>
              <a:rPr lang="en-US" dirty="0" smtClean="0"/>
              <a:t>Pathways to OA</a:t>
            </a:r>
          </a:p>
          <a:p>
            <a:r>
              <a:rPr lang="en-US" dirty="0" smtClean="0"/>
              <a:t>Pay-It-Forward</a:t>
            </a:r>
          </a:p>
          <a:p>
            <a:r>
              <a:rPr lang="en-US" dirty="0" smtClean="0"/>
              <a:t>Move-It-Forward</a:t>
            </a:r>
          </a:p>
          <a:p>
            <a:r>
              <a:rPr lang="en-US" dirty="0" smtClean="0"/>
              <a:t>Declaration of Rights and</a:t>
            </a:r>
            <a:br>
              <a:rPr lang="en-US" dirty="0" smtClean="0"/>
            </a:br>
            <a:r>
              <a:rPr lang="en-US" dirty="0" smtClean="0"/>
              <a:t>Principles to Transform </a:t>
            </a:r>
            <a:br>
              <a:rPr lang="en-US" dirty="0" smtClean="0"/>
            </a:br>
            <a:r>
              <a:rPr lang="en-US" dirty="0" smtClean="0"/>
              <a:t>Scholarly Communication</a:t>
            </a:r>
          </a:p>
          <a:p>
            <a:r>
              <a:rPr lang="en-US" dirty="0" smtClean="0"/>
              <a:t>Negotiating Journal </a:t>
            </a:r>
            <a:br>
              <a:rPr lang="en-US" dirty="0" smtClean="0"/>
            </a:br>
            <a:r>
              <a:rPr lang="en-US" dirty="0" smtClean="0"/>
              <a:t>Agreements at UC: </a:t>
            </a:r>
            <a:br>
              <a:rPr lang="en-US" dirty="0" smtClean="0"/>
            </a:br>
            <a:r>
              <a:rPr lang="en-US" dirty="0" smtClean="0"/>
              <a:t>A Call To Action </a:t>
            </a:r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Commitment to a multi-pronged approach</a:t>
            </a:r>
            <a:br>
              <a:rPr lang="en-US" u="sng" dirty="0" smtClean="0"/>
            </a:br>
            <a:r>
              <a:rPr lang="en-US" i="1" dirty="0" smtClean="0"/>
              <a:t>(including APC-based models as a strategy to transform existing subscription publishers to OA)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Challenges of APC-based models in the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 smtClean="0"/>
              <a:t>Challenges of APC-based models in the US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US higher education system is decentralized and heterogeneous.  Therefore:</a:t>
            </a:r>
          </a:p>
          <a:p>
            <a:pPr marL="514350" indent="-514350">
              <a:buAutoNum type="arabicParenR"/>
            </a:pPr>
            <a:endParaRPr lang="en-US" dirty="0"/>
          </a:p>
          <a:p>
            <a:r>
              <a:rPr lang="en-US" dirty="0" smtClean="0"/>
              <a:t>Institutions are generally operating on their own; consortia are at best regional and usually negotiate opt-in licenses.</a:t>
            </a:r>
          </a:p>
          <a:p>
            <a:endParaRPr lang="en-US" dirty="0"/>
          </a:p>
          <a:p>
            <a:r>
              <a:rPr lang="en-US" dirty="0" smtClean="0"/>
              <a:t>Grant funding flows through authors rather than through direct partnerships between institution and granting agency.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9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 smtClean="0"/>
              <a:t>Challenges of APC-based models in the US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2) National grant funding agencies are showing no signs of getting involved in immediate OA mandates:</a:t>
            </a:r>
          </a:p>
          <a:p>
            <a:pPr marL="514350" indent="-514350">
              <a:buAutoNum type="arabicParenR"/>
            </a:pPr>
            <a:endParaRPr lang="en-US" dirty="0"/>
          </a:p>
          <a:p>
            <a:r>
              <a:rPr lang="en-US" dirty="0" smtClean="0"/>
              <a:t>Current policies are green (e.g. submission to PubMed Central)</a:t>
            </a:r>
          </a:p>
          <a:p>
            <a:endParaRPr lang="en-US" dirty="0"/>
          </a:p>
          <a:p>
            <a:r>
              <a:rPr lang="en-US" dirty="0" smtClean="0"/>
              <a:t>Most allow APCs to be charged to grants but make no requirements for this.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7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 smtClean="0"/>
              <a:t>Challenges of APC-based models in the US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3) Conclusions from the Pay-It-Forward project: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Under competitive market conditions in an APC-based model, high-output research-intensive North American institutions are likely to shoulder a larger burden for scholarly communication than in the subscription model</a:t>
            </a:r>
          </a:p>
          <a:p>
            <a:endParaRPr lang="en-US" dirty="0"/>
          </a:p>
          <a:p>
            <a:r>
              <a:rPr lang="en-US" dirty="0" smtClean="0"/>
              <a:t>In general, this extra burden could be addressed by incorporating funding from research grants where available.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7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 smtClean="0"/>
              <a:t>Challenges of APC-based models in the US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4) Author impressions (correct or not):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OA is generally a Good Thing, but:</a:t>
            </a:r>
          </a:p>
          <a:p>
            <a:pPr lvl="1"/>
            <a:r>
              <a:rPr lang="en-US" dirty="0" smtClean="0"/>
              <a:t>Not enough to change where I want to publish</a:t>
            </a:r>
          </a:p>
          <a:p>
            <a:pPr lvl="1"/>
            <a:r>
              <a:rPr lang="en-US" dirty="0" smtClean="0"/>
              <a:t>Everybody that needs to read my article sees it anyway</a:t>
            </a:r>
          </a:p>
          <a:p>
            <a:r>
              <a:rPr lang="en-US" dirty="0" smtClean="0"/>
              <a:t>Paying to publish is equivalent to vanity publishing</a:t>
            </a:r>
          </a:p>
          <a:p>
            <a:r>
              <a:rPr lang="en-US" dirty="0" smtClean="0"/>
              <a:t>OA journals imply lesser quality</a:t>
            </a:r>
          </a:p>
          <a:p>
            <a:r>
              <a:rPr lang="en-US" dirty="0" smtClean="0"/>
              <a:t>University is abdicating its responsibilities when authors need to make APC payments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85950" cy="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5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1172</Words>
  <Application>Microsoft Office PowerPoint</Application>
  <PresentationFormat>Bildschirmpräsentation (4:3)</PresentationFormat>
  <Paragraphs>177</Paragraphs>
  <Slides>27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Office Theme</vt:lpstr>
      <vt:lpstr>Goals and challenges for APC-based publishing models at the California Digital Library</vt:lpstr>
      <vt:lpstr>About CDL/UC</vt:lpstr>
      <vt:lpstr>About CDL/UC: Background</vt:lpstr>
      <vt:lpstr>About CDL/UC: Internal Drivers</vt:lpstr>
      <vt:lpstr>Challenges of APC-based models in the US</vt:lpstr>
      <vt:lpstr>Challenges of APC-based models in the US</vt:lpstr>
      <vt:lpstr>Challenges of APC-based models in the US</vt:lpstr>
      <vt:lpstr>Challenges of APC-based models in the US</vt:lpstr>
      <vt:lpstr>Challenges of APC-based models in the US</vt:lpstr>
      <vt:lpstr>Challenges of APC-based models in the US</vt:lpstr>
      <vt:lpstr>Strategies for creating a model to support an APC-based transition to OA </vt:lpstr>
      <vt:lpstr>Strategies for creating a model</vt:lpstr>
      <vt:lpstr>Strategies for creating a model</vt:lpstr>
      <vt:lpstr>Strategies for creating a model</vt:lpstr>
      <vt:lpstr>Strategies for creating a model</vt:lpstr>
      <vt:lpstr>Strategies for creating a model</vt:lpstr>
      <vt:lpstr>Strategies for creating a model</vt:lpstr>
      <vt:lpstr>Strategies for creating a model</vt:lpstr>
      <vt:lpstr>Strategies for creating a model</vt:lpstr>
      <vt:lpstr>…that we as libraries must work together to mitigate</vt:lpstr>
      <vt:lpstr>Overall risks</vt:lpstr>
      <vt:lpstr>Overall risks</vt:lpstr>
      <vt:lpstr>Overall risks</vt:lpstr>
      <vt:lpstr>Overall risks</vt:lpstr>
      <vt:lpstr>Overall risks</vt:lpstr>
      <vt:lpstr>Overall risks</vt:lpstr>
      <vt:lpstr>Thank you!</vt:lpstr>
    </vt:vector>
  </TitlesOfParts>
  <Company>University of California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Goals and challenges for APC-based publishing models at the California Digital Library</dc:title>
  <dc:creator>mwillmo</dc:creator>
  <cp:lastModifiedBy>Kai Karin Geschuhn</cp:lastModifiedBy>
  <cp:revision>22</cp:revision>
  <dcterms:created xsi:type="dcterms:W3CDTF">2018-06-28T20:36:30Z</dcterms:created>
  <dcterms:modified xsi:type="dcterms:W3CDTF">2018-07-31T08:36:30Z</dcterms:modified>
</cp:coreProperties>
</file>