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9" r:id="rId2"/>
    <p:sldId id="304" r:id="rId3"/>
    <p:sldId id="307" r:id="rId4"/>
    <p:sldId id="311" r:id="rId5"/>
    <p:sldId id="312" r:id="rId6"/>
    <p:sldId id="313" r:id="rId7"/>
    <p:sldId id="315" r:id="rId8"/>
    <p:sldId id="314" r:id="rId9"/>
    <p:sldId id="316" r:id="rId10"/>
    <p:sldId id="317" r:id="rId11"/>
    <p:sldId id="305" r:id="rId1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960"/>
    <a:srgbClr val="FFFF00"/>
    <a:srgbClr val="FFFF66"/>
    <a:srgbClr val="DBCC91"/>
    <a:srgbClr val="333333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00" autoAdjust="0"/>
  </p:normalViewPr>
  <p:slideViewPr>
    <p:cSldViewPr showGuides="1">
      <p:cViewPr>
        <p:scale>
          <a:sx n="100" d="100"/>
          <a:sy n="100" d="100"/>
        </p:scale>
        <p:origin x="-93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E7067-DF06-4050-B6BE-A76D120E6532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D7E7A-14A4-4C23-913A-FD0153496A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620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38195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906938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15651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534220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447835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55753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913535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436905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353007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8517008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11776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0" y="533400"/>
            <a:ext cx="5867400" cy="0"/>
          </a:xfrm>
          <a:prstGeom prst="line">
            <a:avLst/>
          </a:prstGeom>
          <a:noFill/>
          <a:ln w="9525">
            <a:solidFill>
              <a:srgbClr val="2329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58" name="Picture 34" descr="Logo-C-Pub-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3513"/>
            <a:ext cx="2819400" cy="52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9" name="Picture 35" descr="CreativeCommons_Attribution_Licens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6524625"/>
            <a:ext cx="777875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09600" y="2032636"/>
            <a:ext cx="7772400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 dirty="0" smtClean="0">
                <a:solidFill>
                  <a:srgbClr val="333333"/>
                </a:solidFill>
              </a:rPr>
              <a:t> </a:t>
            </a:r>
            <a:r>
              <a:rPr lang="de-DE" sz="2800" b="1" dirty="0" err="1" smtClean="0"/>
              <a:t>Pricing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from</a:t>
            </a:r>
            <a:r>
              <a:rPr lang="de-DE" sz="2800" b="1" dirty="0" smtClean="0"/>
              <a:t> an open-access </a:t>
            </a:r>
            <a:r>
              <a:rPr lang="de-DE" sz="2800" b="1" dirty="0" err="1" smtClean="0"/>
              <a:t>publisher’s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perspective</a:t>
            </a:r>
            <a:endParaRPr lang="en-GB" altLang="en-US" sz="2800" b="1" dirty="0" smtClean="0">
              <a:solidFill>
                <a:srgbClr val="333333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en-GB" altLang="en-US" b="1" dirty="0" smtClean="0">
              <a:solidFill>
                <a:srgbClr val="333333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altLang="en-US" b="1" dirty="0" smtClean="0">
                <a:solidFill>
                  <a:srgbClr val="333333"/>
                </a:solidFill>
              </a:rPr>
              <a:t>The example of Copernicus Publications</a:t>
            </a:r>
            <a:endParaRPr lang="en-US" altLang="en-US" dirty="0" smtClean="0">
              <a:solidFill>
                <a:srgbClr val="333333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en-US" altLang="en-US" b="1" dirty="0" smtClean="0">
              <a:solidFill>
                <a:srgbClr val="333333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en-US" altLang="en-US" b="1" dirty="0">
              <a:solidFill>
                <a:srgbClr val="333333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600" dirty="0" smtClean="0">
                <a:solidFill>
                  <a:srgbClr val="333333"/>
                </a:solidFill>
              </a:rPr>
              <a:t>Dr Xenia van Edig</a:t>
            </a:r>
            <a:endParaRPr lang="en-US" altLang="en-US" sz="1600" dirty="0">
              <a:solidFill>
                <a:srgbClr val="333333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600" dirty="0">
                <a:solidFill>
                  <a:srgbClr val="333333"/>
                </a:solidFill>
              </a:rPr>
              <a:t>Copernicus Publications | </a:t>
            </a:r>
            <a:r>
              <a:rPr lang="en-US" altLang="en-US" sz="1600" dirty="0" smtClean="0">
                <a:solidFill>
                  <a:srgbClr val="333333"/>
                </a:solidFill>
              </a:rPr>
              <a:t>28 June 2018</a:t>
            </a:r>
            <a:endParaRPr lang="en-US" altLang="en-US" sz="1600" dirty="0">
              <a:solidFill>
                <a:srgbClr val="333333"/>
              </a:solidFill>
            </a:endParaRPr>
          </a:p>
        </p:txBody>
      </p:sp>
      <p:pic>
        <p:nvPicPr>
          <p:cNvPr id="1028" name="Picture 4" descr="http://publications.copernicus.org/ci_refresh_header_publicatio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5"/>
          <p:cNvSpPr txBox="1">
            <a:spLocks noChangeArrowheads="1"/>
          </p:cNvSpPr>
          <p:nvPr/>
        </p:nvSpPr>
        <p:spPr bwMode="auto">
          <a:xfrm>
            <a:off x="685800" y="1004888"/>
            <a:ext cx="7620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232960"/>
                </a:solidFill>
              </a:rPr>
              <a:t>Conclusions</a:t>
            </a:r>
            <a:endParaRPr lang="en-US" altLang="en-US" b="1" dirty="0">
              <a:solidFill>
                <a:srgbClr val="232960"/>
              </a:solidFill>
            </a:endParaRPr>
          </a:p>
        </p:txBody>
      </p:sp>
      <p:sp>
        <p:nvSpPr>
          <p:cNvPr id="11267" name="Text Box 26"/>
          <p:cNvSpPr txBox="1">
            <a:spLocks noChangeArrowheads="1"/>
          </p:cNvSpPr>
          <p:nvPr/>
        </p:nvSpPr>
        <p:spPr bwMode="auto">
          <a:xfrm>
            <a:off x="685800" y="1484784"/>
            <a:ext cx="7620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 	Salaries and office infrastructure for editorial support, typesetting, 	and copy-editing staff account for 58% of Copernicus’ costs</a:t>
            </a: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>
                <a:solidFill>
                  <a:srgbClr val="333333"/>
                </a:solidFill>
              </a:rPr>
              <a:t> 	Indirect costs for </a:t>
            </a:r>
            <a:r>
              <a:rPr lang="en-US" altLang="en-US" sz="1600" dirty="0" smtClean="0">
                <a:solidFill>
                  <a:srgbClr val="333333"/>
                </a:solidFill>
              </a:rPr>
              <a:t>salaries and office infrastructure of IT </a:t>
            </a:r>
            <a:r>
              <a:rPr lang="en-US" altLang="en-US" sz="1600" dirty="0">
                <a:solidFill>
                  <a:srgbClr val="333333"/>
                </a:solidFill>
              </a:rPr>
              <a:t>staff, </a:t>
            </a:r>
            <a:r>
              <a:rPr lang="en-US" altLang="en-US" sz="1600" dirty="0" smtClean="0">
                <a:solidFill>
                  <a:srgbClr val="333333"/>
                </a:solidFill>
              </a:rPr>
              <a:t>	accounting </a:t>
            </a:r>
            <a:r>
              <a:rPr lang="en-US" altLang="en-US" sz="1600" dirty="0">
                <a:solidFill>
                  <a:srgbClr val="333333"/>
                </a:solidFill>
              </a:rPr>
              <a:t>and management, and the </a:t>
            </a:r>
            <a:r>
              <a:rPr lang="en-US" altLang="en-US" sz="1600" dirty="0" smtClean="0">
                <a:solidFill>
                  <a:srgbClr val="333333"/>
                </a:solidFill>
              </a:rPr>
              <a:t>acquirement of hard- and 	software contribute 30% to costs </a:t>
            </a: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 	Running costs for DOIs, plagiarism check, archiving, and indexing are 	comparatively low with 4%</a:t>
            </a: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>
                <a:solidFill>
                  <a:srgbClr val="333333"/>
                </a:solidFill>
              </a:rPr>
              <a:t> </a:t>
            </a:r>
            <a:r>
              <a:rPr lang="en-US" altLang="en-US" sz="1600" dirty="0" smtClean="0">
                <a:solidFill>
                  <a:srgbClr val="333333"/>
                </a:solidFill>
              </a:rPr>
              <a:t>	Direct promotion costs, costs for representation and travelling, and 	further education of staff are low as well with 3 %</a:t>
            </a: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>
                <a:solidFill>
                  <a:srgbClr val="333333"/>
                </a:solidFill>
              </a:rPr>
              <a:t> </a:t>
            </a:r>
            <a:r>
              <a:rPr lang="en-US" altLang="en-US" sz="1600" dirty="0" smtClean="0">
                <a:solidFill>
                  <a:srgbClr val="333333"/>
                </a:solidFill>
              </a:rPr>
              <a:t>	Credit-card fees on APCs account for 5% of the costs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endParaRPr lang="en-US" altLang="en-US" sz="1600" dirty="0" smtClean="0">
              <a:solidFill>
                <a:srgbClr val="333333"/>
              </a:solidFill>
            </a:endParaRP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endParaRPr lang="en-US" altLang="en-US" sz="1600" dirty="0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24242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09600" y="2057400"/>
            <a:ext cx="77724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solidFill>
                  <a:srgbClr val="333333"/>
                </a:solidFill>
              </a:rPr>
              <a:t>Thank you very much </a:t>
            </a:r>
            <a:br>
              <a:rPr lang="en-US" altLang="en-US" sz="2800" b="1" dirty="0">
                <a:solidFill>
                  <a:srgbClr val="333333"/>
                </a:solidFill>
              </a:rPr>
            </a:br>
            <a:r>
              <a:rPr lang="en-US" altLang="en-US" sz="2800" b="1" dirty="0">
                <a:solidFill>
                  <a:srgbClr val="333333"/>
                </a:solidFill>
              </a:rPr>
              <a:t>for your attention</a:t>
            </a:r>
            <a:r>
              <a:rPr lang="en-US" altLang="en-US" sz="2800" b="1" dirty="0" smtClean="0">
                <a:solidFill>
                  <a:srgbClr val="333333"/>
                </a:solidFill>
              </a:rPr>
              <a:t>!</a:t>
            </a:r>
          </a:p>
          <a:p>
            <a:pPr algn="ctr">
              <a:spcBef>
                <a:spcPct val="50000"/>
              </a:spcBef>
            </a:pPr>
            <a:r>
              <a:rPr lang="en-US" altLang="en-US" sz="1600" dirty="0" smtClean="0">
                <a:solidFill>
                  <a:srgbClr val="333333"/>
                </a:solidFill>
              </a:rPr>
              <a:t>@</a:t>
            </a:r>
            <a:r>
              <a:rPr lang="en-US" altLang="en-US" sz="1600" dirty="0" err="1" smtClean="0">
                <a:solidFill>
                  <a:srgbClr val="333333"/>
                </a:solidFill>
              </a:rPr>
              <a:t>XeniavanEdig</a:t>
            </a:r>
            <a:endParaRPr lang="en-US" altLang="en-US" sz="1600" dirty="0" smtClean="0">
              <a:solidFill>
                <a:srgbClr val="333333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1600" dirty="0" smtClean="0">
                <a:solidFill>
                  <a:srgbClr val="333333"/>
                </a:solidFill>
              </a:rPr>
              <a:t>@</a:t>
            </a:r>
            <a:r>
              <a:rPr lang="en-US" altLang="en-US" sz="1600" dirty="0" err="1">
                <a:solidFill>
                  <a:srgbClr val="333333"/>
                </a:solidFill>
              </a:rPr>
              <a:t>c</a:t>
            </a:r>
            <a:r>
              <a:rPr lang="en-US" altLang="en-US" sz="1600" dirty="0" err="1" smtClean="0">
                <a:solidFill>
                  <a:srgbClr val="333333"/>
                </a:solidFill>
              </a:rPr>
              <a:t>opernicus_org</a:t>
            </a:r>
            <a:endParaRPr lang="en-US" altLang="en-US" sz="1600" dirty="0" smtClean="0">
              <a:solidFill>
                <a:srgbClr val="333333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1600" dirty="0" smtClean="0">
                <a:solidFill>
                  <a:srgbClr val="333333"/>
                </a:solidFill>
              </a:rPr>
              <a:t>xenia.van.edig@copernicus.org</a:t>
            </a:r>
            <a:endParaRPr lang="en-US" altLang="en-US" sz="16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5"/>
          <p:cNvSpPr txBox="1">
            <a:spLocks noChangeArrowheads="1"/>
          </p:cNvSpPr>
          <p:nvPr/>
        </p:nvSpPr>
        <p:spPr bwMode="auto">
          <a:xfrm>
            <a:off x="685800" y="1004888"/>
            <a:ext cx="7620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232960"/>
                </a:solidFill>
              </a:rPr>
              <a:t>History of Copernicus Publications</a:t>
            </a:r>
            <a:endParaRPr lang="en-US" altLang="en-US" b="1" dirty="0">
              <a:solidFill>
                <a:srgbClr val="232960"/>
              </a:solidFill>
            </a:endParaRPr>
          </a:p>
        </p:txBody>
      </p:sp>
      <p:sp>
        <p:nvSpPr>
          <p:cNvPr id="11267" name="Text Box 26"/>
          <p:cNvSpPr txBox="1">
            <a:spLocks noChangeArrowheads="1"/>
          </p:cNvSpPr>
          <p:nvPr/>
        </p:nvSpPr>
        <p:spPr bwMode="auto">
          <a:xfrm>
            <a:off x="685800" y="1484784"/>
            <a:ext cx="7620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>
                <a:solidFill>
                  <a:srgbClr val="333333"/>
                </a:solidFill>
              </a:rPr>
              <a:t> 	Founding of Copernicus in </a:t>
            </a:r>
            <a:r>
              <a:rPr lang="en-US" altLang="en-US" sz="1600" b="1" dirty="0">
                <a:solidFill>
                  <a:srgbClr val="333333"/>
                </a:solidFill>
              </a:rPr>
              <a:t>1988</a:t>
            </a:r>
            <a:r>
              <a:rPr lang="en-US" altLang="en-US" sz="1600" dirty="0">
                <a:solidFill>
                  <a:srgbClr val="333333"/>
                </a:solidFill>
              </a:rPr>
              <a:t> as a spin-off of the Max-Planck-	Institute for Solar System Research</a:t>
            </a: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>
                <a:solidFill>
                  <a:srgbClr val="333333"/>
                </a:solidFill>
              </a:rPr>
              <a:t> 	Organization of scientific meetings &amp; conferences	since 1988</a:t>
            </a: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>
                <a:solidFill>
                  <a:srgbClr val="333333"/>
                </a:solidFill>
              </a:rPr>
              <a:t> 	</a:t>
            </a:r>
            <a:r>
              <a:rPr lang="en-US" altLang="en-US" sz="1600" b="1" dirty="0">
                <a:solidFill>
                  <a:srgbClr val="333333"/>
                </a:solidFill>
              </a:rPr>
              <a:t>1994</a:t>
            </a:r>
            <a:r>
              <a:rPr lang="en-US" altLang="en-US" sz="1600" dirty="0">
                <a:solidFill>
                  <a:srgbClr val="333333"/>
                </a:solidFill>
              </a:rPr>
              <a:t> </a:t>
            </a:r>
            <a:r>
              <a:rPr lang="en-US" altLang="en-US" sz="1600" dirty="0" smtClean="0">
                <a:solidFill>
                  <a:srgbClr val="333333"/>
                </a:solidFill>
              </a:rPr>
              <a:t>start </a:t>
            </a:r>
            <a:r>
              <a:rPr lang="en-US" altLang="en-US" sz="1600" dirty="0">
                <a:solidFill>
                  <a:srgbClr val="333333"/>
                </a:solidFill>
              </a:rPr>
              <a:t>of Copernicus Publications</a:t>
            </a: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>
                <a:solidFill>
                  <a:srgbClr val="333333"/>
                </a:solidFill>
              </a:rPr>
              <a:t> 	</a:t>
            </a:r>
            <a:r>
              <a:rPr lang="en-US" altLang="en-US" sz="1600" b="1" dirty="0">
                <a:solidFill>
                  <a:srgbClr val="333333"/>
                </a:solidFill>
              </a:rPr>
              <a:t>2001</a:t>
            </a:r>
            <a:r>
              <a:rPr lang="en-US" altLang="en-US" sz="1600" dirty="0">
                <a:solidFill>
                  <a:srgbClr val="333333"/>
                </a:solidFill>
              </a:rPr>
              <a:t> </a:t>
            </a:r>
            <a:r>
              <a:rPr lang="en-US" altLang="en-US" sz="1600" dirty="0" smtClean="0">
                <a:solidFill>
                  <a:srgbClr val="333333"/>
                </a:solidFill>
              </a:rPr>
              <a:t>start </a:t>
            </a:r>
            <a:r>
              <a:rPr lang="en-US" altLang="en-US" sz="1600" dirty="0">
                <a:solidFill>
                  <a:srgbClr val="333333"/>
                </a:solidFill>
              </a:rPr>
              <a:t>of the first </a:t>
            </a:r>
            <a:r>
              <a:rPr lang="en-US" altLang="en-US" sz="1600" b="1" dirty="0" smtClean="0">
                <a:solidFill>
                  <a:srgbClr val="333333"/>
                </a:solidFill>
              </a:rPr>
              <a:t>open-access</a:t>
            </a:r>
            <a:r>
              <a:rPr lang="en-US" altLang="en-US" sz="1600" dirty="0" smtClean="0">
                <a:solidFill>
                  <a:srgbClr val="333333"/>
                </a:solidFill>
              </a:rPr>
              <a:t> society journal</a:t>
            </a:r>
            <a:r>
              <a:rPr lang="en-US" altLang="en-US" sz="1600" dirty="0">
                <a:solidFill>
                  <a:srgbClr val="333333"/>
                </a:solidFill>
              </a:rPr>
              <a:t>, followed by the </a:t>
            </a:r>
            <a:r>
              <a:rPr lang="en-US" altLang="en-US" sz="1600" dirty="0" smtClean="0">
                <a:solidFill>
                  <a:srgbClr val="333333"/>
                </a:solidFill>
              </a:rPr>
              <a:t> 	move </a:t>
            </a:r>
            <a:r>
              <a:rPr lang="en-US" altLang="en-US" sz="1600" dirty="0">
                <a:solidFill>
                  <a:srgbClr val="333333"/>
                </a:solidFill>
              </a:rPr>
              <a:t>of 	the other journals towards OA</a:t>
            </a: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>
                <a:solidFill>
                  <a:srgbClr val="333333"/>
                </a:solidFill>
              </a:rPr>
              <a:t> 	</a:t>
            </a:r>
            <a:r>
              <a:rPr lang="en-US" altLang="en-US" sz="1600" b="1" dirty="0" smtClean="0">
                <a:solidFill>
                  <a:srgbClr val="333333"/>
                </a:solidFill>
              </a:rPr>
              <a:t>2018</a:t>
            </a:r>
            <a:r>
              <a:rPr lang="en-US" altLang="en-US" sz="1600" dirty="0" smtClean="0">
                <a:solidFill>
                  <a:srgbClr val="333333"/>
                </a:solidFill>
              </a:rPr>
              <a:t> </a:t>
            </a:r>
            <a:r>
              <a:rPr lang="en-US" altLang="en-US" sz="1600" dirty="0">
                <a:solidFill>
                  <a:srgbClr val="333333"/>
                </a:solidFill>
              </a:rPr>
              <a:t>Copernicus Publications publishes </a:t>
            </a:r>
            <a:r>
              <a:rPr lang="en-US" altLang="en-US" sz="1600" b="1" dirty="0" smtClean="0">
                <a:solidFill>
                  <a:srgbClr val="333333"/>
                </a:solidFill>
              </a:rPr>
              <a:t>41</a:t>
            </a:r>
            <a:r>
              <a:rPr lang="en-US" altLang="en-US" sz="1600" dirty="0" smtClean="0">
                <a:solidFill>
                  <a:srgbClr val="333333"/>
                </a:solidFill>
              </a:rPr>
              <a:t> </a:t>
            </a:r>
            <a:r>
              <a:rPr lang="en-US" altLang="en-US" sz="1600" dirty="0">
                <a:solidFill>
                  <a:srgbClr val="333333"/>
                </a:solidFill>
              </a:rPr>
              <a:t>peer-reviewed </a:t>
            </a:r>
            <a:r>
              <a:rPr lang="en-US" altLang="en-US" sz="1600" dirty="0" smtClean="0">
                <a:solidFill>
                  <a:srgbClr val="333333"/>
                </a:solidFill>
              </a:rPr>
              <a:t>open </a:t>
            </a:r>
            <a:r>
              <a:rPr lang="en-US" altLang="en-US" sz="1600" dirty="0">
                <a:solidFill>
                  <a:srgbClr val="333333"/>
                </a:solidFill>
              </a:rPr>
              <a:t>	</a:t>
            </a:r>
            <a:r>
              <a:rPr lang="en-US" altLang="en-US" sz="1600" dirty="0" smtClean="0">
                <a:solidFill>
                  <a:srgbClr val="333333"/>
                </a:solidFill>
              </a:rPr>
              <a:t>access journals and peer-reviewed proceedings </a:t>
            </a:r>
            <a:r>
              <a:rPr lang="en-US" altLang="en-US" sz="1600" dirty="0">
                <a:solidFill>
                  <a:srgbClr val="333333"/>
                </a:solidFill>
              </a:rPr>
              <a:t>and </a:t>
            </a:r>
            <a:r>
              <a:rPr lang="en-US" altLang="en-US" sz="1600" b="1" dirty="0" smtClean="0">
                <a:solidFill>
                  <a:srgbClr val="333333"/>
                </a:solidFill>
              </a:rPr>
              <a:t>20</a:t>
            </a:r>
            <a:r>
              <a:rPr lang="en-US" altLang="en-US" sz="1600" dirty="0" smtClean="0">
                <a:solidFill>
                  <a:srgbClr val="333333"/>
                </a:solidFill>
              </a:rPr>
              <a:t> access-	reviewed scientific discussion forums</a:t>
            </a: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 	</a:t>
            </a:r>
            <a:r>
              <a:rPr lang="en-US" altLang="en-US" sz="1600" b="1" dirty="0" smtClean="0">
                <a:solidFill>
                  <a:srgbClr val="333333"/>
                </a:solidFill>
              </a:rPr>
              <a:t>37</a:t>
            </a:r>
            <a:r>
              <a:rPr lang="en-US" altLang="en-US" sz="1600" dirty="0" smtClean="0">
                <a:solidFill>
                  <a:srgbClr val="333333"/>
                </a:solidFill>
              </a:rPr>
              <a:t> journals owned learned societies and other scientific organizations</a:t>
            </a:r>
            <a:endParaRPr lang="en-US" altLang="en-US" sz="1600" dirty="0">
              <a:solidFill>
                <a:srgbClr val="333333"/>
              </a:solidFill>
            </a:endParaRP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>
                <a:solidFill>
                  <a:srgbClr val="333333"/>
                </a:solidFill>
              </a:rPr>
              <a:t> 	</a:t>
            </a:r>
            <a:r>
              <a:rPr lang="en-US" altLang="en-US" sz="1600" b="1" dirty="0" smtClean="0">
                <a:solidFill>
                  <a:srgbClr val="333333"/>
                </a:solidFill>
              </a:rPr>
              <a:t>52</a:t>
            </a:r>
            <a:r>
              <a:rPr lang="en-US" altLang="en-US" sz="1600" dirty="0" smtClean="0">
                <a:solidFill>
                  <a:srgbClr val="333333"/>
                </a:solidFill>
              </a:rPr>
              <a:t> </a:t>
            </a:r>
            <a:r>
              <a:rPr lang="en-US" altLang="en-US" sz="1600" dirty="0">
                <a:solidFill>
                  <a:srgbClr val="333333"/>
                </a:solidFill>
              </a:rPr>
              <a:t>s</a:t>
            </a:r>
            <a:r>
              <a:rPr lang="en-US" altLang="en-US" sz="1600" dirty="0" smtClean="0">
                <a:solidFill>
                  <a:srgbClr val="333333"/>
                </a:solidFill>
              </a:rPr>
              <a:t>taff </a:t>
            </a:r>
            <a:r>
              <a:rPr lang="en-US" altLang="en-US" sz="1600" dirty="0">
                <a:solidFill>
                  <a:srgbClr val="333333"/>
                </a:solidFill>
              </a:rPr>
              <a:t>members, offices in </a:t>
            </a:r>
            <a:r>
              <a:rPr lang="en-US" altLang="en-US" sz="1600" dirty="0" err="1" smtClean="0">
                <a:solidFill>
                  <a:srgbClr val="333333"/>
                </a:solidFill>
              </a:rPr>
              <a:t>Göttingen</a:t>
            </a:r>
            <a:r>
              <a:rPr lang="en-US" altLang="en-US" sz="1600" dirty="0" smtClean="0">
                <a:solidFill>
                  <a:srgbClr val="333333"/>
                </a:solidFill>
              </a:rPr>
              <a:t>/Germany </a:t>
            </a: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>
                <a:solidFill>
                  <a:srgbClr val="333333"/>
                </a:solidFill>
              </a:rPr>
              <a:t>	Co-founder of OASPA, member of </a:t>
            </a:r>
            <a:r>
              <a:rPr lang="en-US" altLang="en-US" sz="1600" dirty="0" err="1" smtClean="0">
                <a:solidFill>
                  <a:srgbClr val="333333"/>
                </a:solidFill>
              </a:rPr>
              <a:t>stm</a:t>
            </a:r>
            <a:r>
              <a:rPr lang="en-US" altLang="en-US" sz="1600" dirty="0" smtClean="0">
                <a:solidFill>
                  <a:srgbClr val="333333"/>
                </a:solidFill>
              </a:rPr>
              <a:t>, member </a:t>
            </a:r>
            <a:r>
              <a:rPr lang="en-US" altLang="en-US" sz="1600" dirty="0">
                <a:solidFill>
                  <a:srgbClr val="333333"/>
                </a:solidFill>
              </a:rPr>
              <a:t>of </a:t>
            </a:r>
            <a:r>
              <a:rPr lang="en-US" altLang="en-US" sz="1600" dirty="0" smtClean="0">
                <a:solidFill>
                  <a:srgbClr val="333333"/>
                </a:solidFill>
              </a:rPr>
              <a:t>ORCID, member of  	COPE, partner of </a:t>
            </a:r>
            <a:r>
              <a:rPr lang="en-US" altLang="en-US" sz="1600" dirty="0" err="1" smtClean="0">
                <a:solidFill>
                  <a:srgbClr val="333333"/>
                </a:solidFill>
              </a:rPr>
              <a:t>OpenAiRE</a:t>
            </a:r>
            <a:endParaRPr lang="en-US" altLang="en-US" sz="1600" dirty="0" smtClean="0">
              <a:solidFill>
                <a:srgbClr val="333333"/>
              </a:solidFill>
            </a:endParaRP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b="1" dirty="0">
                <a:solidFill>
                  <a:srgbClr val="333333"/>
                </a:solidFill>
              </a:rPr>
              <a:t> </a:t>
            </a:r>
            <a:r>
              <a:rPr lang="en-US" altLang="en-US" sz="1600" b="1" dirty="0" smtClean="0">
                <a:solidFill>
                  <a:srgbClr val="333333"/>
                </a:solidFill>
              </a:rPr>
              <a:t>	</a:t>
            </a:r>
            <a:r>
              <a:rPr lang="en-GB" sz="1600" dirty="0"/>
              <a:t>4,863 articles | 3,650 discussion papers in 2017</a:t>
            </a:r>
            <a:endParaRPr lang="en-US" altLang="en-US" sz="16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5"/>
          <p:cNvSpPr txBox="1">
            <a:spLocks noChangeArrowheads="1"/>
          </p:cNvSpPr>
          <p:nvPr/>
        </p:nvSpPr>
        <p:spPr bwMode="auto">
          <a:xfrm>
            <a:off x="685800" y="1004888"/>
            <a:ext cx="7620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232960"/>
                </a:solidFill>
              </a:rPr>
              <a:t>Why we are different from most other publishers</a:t>
            </a:r>
            <a:endParaRPr lang="en-US" altLang="en-US" b="1" dirty="0">
              <a:solidFill>
                <a:srgbClr val="232960"/>
              </a:solidFill>
            </a:endParaRPr>
          </a:p>
        </p:txBody>
      </p:sp>
      <p:sp>
        <p:nvSpPr>
          <p:cNvPr id="11267" name="Text Box 26"/>
          <p:cNvSpPr txBox="1">
            <a:spLocks noChangeArrowheads="1"/>
          </p:cNvSpPr>
          <p:nvPr/>
        </p:nvSpPr>
        <p:spPr bwMode="auto">
          <a:xfrm>
            <a:off x="685800" y="1484784"/>
            <a:ext cx="76200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>
                <a:solidFill>
                  <a:srgbClr val="333333"/>
                </a:solidFill>
              </a:rPr>
              <a:t> </a:t>
            </a:r>
            <a:r>
              <a:rPr lang="en-US" altLang="en-US" sz="1600" dirty="0" smtClean="0">
                <a:solidFill>
                  <a:srgbClr val="333333"/>
                </a:solidFill>
              </a:rPr>
              <a:t>	Insourcing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Staff costs vs. costs for third parties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Development work for review system done in-house </a:t>
            </a: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 	Publishing services for learned societies and other scientific 	institutions	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No in-house scientific editors 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No ownership for 90% of the journals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APCs: joint decision with customers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678" y="5065136"/>
            <a:ext cx="1642244" cy="179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7376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5"/>
          <p:cNvSpPr txBox="1">
            <a:spLocks noChangeArrowheads="1"/>
          </p:cNvSpPr>
          <p:nvPr/>
        </p:nvSpPr>
        <p:spPr bwMode="auto">
          <a:xfrm>
            <a:off x="685800" y="1004888"/>
            <a:ext cx="7620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232960"/>
                </a:solidFill>
              </a:rPr>
              <a:t>Workflow I</a:t>
            </a:r>
            <a:endParaRPr lang="en-US" altLang="en-US" b="1" dirty="0">
              <a:solidFill>
                <a:srgbClr val="232960"/>
              </a:solidFill>
            </a:endParaRPr>
          </a:p>
        </p:txBody>
      </p:sp>
      <p:sp>
        <p:nvSpPr>
          <p:cNvPr id="11267" name="Text Box 26"/>
          <p:cNvSpPr txBox="1">
            <a:spLocks noChangeArrowheads="1"/>
          </p:cNvSpPr>
          <p:nvPr/>
        </p:nvSpPr>
        <p:spPr bwMode="auto">
          <a:xfrm>
            <a:off x="685800" y="1484784"/>
            <a:ext cx="762000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 	Each journal has its own domain and corporate design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Registration of domains for website and journal library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Own look and feel: in-house graphic designer </a:t>
            </a: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>
                <a:solidFill>
                  <a:srgbClr val="333333"/>
                </a:solidFill>
              </a:rPr>
              <a:t> 	</a:t>
            </a:r>
            <a:r>
              <a:rPr lang="en-US" altLang="en-US" sz="1600" dirty="0" smtClean="0">
                <a:solidFill>
                  <a:srgbClr val="333333"/>
                </a:solidFill>
              </a:rPr>
              <a:t>Own editorial support system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Copernicus Office Editor: review system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High degree of customization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1 in-house developer</a:t>
            </a: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>
                <a:solidFill>
                  <a:srgbClr val="333333"/>
                </a:solidFill>
              </a:rPr>
              <a:t> </a:t>
            </a:r>
            <a:r>
              <a:rPr lang="en-US" altLang="en-US" sz="1600" dirty="0" smtClean="0">
                <a:solidFill>
                  <a:srgbClr val="333333"/>
                </a:solidFill>
              </a:rPr>
              <a:t>Editorial Support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File validation (technical checks, e.g. plagiarism screening)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Personal support for editors, authors and referees during the peer review process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4 editorial support officers</a:t>
            </a:r>
            <a:endParaRPr lang="en-US" altLang="en-US" sz="1600" dirty="0">
              <a:solidFill>
                <a:srgbClr val="333333"/>
              </a:solidFill>
            </a:endParaRPr>
          </a:p>
          <a:p>
            <a:pPr marL="457200" lvl="1" indent="0" eaLnBrk="1" hangingPunct="1">
              <a:spcBef>
                <a:spcPct val="50000"/>
              </a:spcBef>
            </a:pPr>
            <a:endParaRPr lang="en-US" altLang="en-US" sz="1600" dirty="0" smtClean="0">
              <a:solidFill>
                <a:srgbClr val="333333"/>
              </a:solidFill>
            </a:endParaRP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endParaRPr lang="en-US" altLang="en-US" sz="1600" dirty="0" smtClean="0">
              <a:solidFill>
                <a:srgbClr val="333333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148" y="2904381"/>
            <a:ext cx="1160743" cy="266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533775"/>
            <a:ext cx="1905000" cy="266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148" y="5373216"/>
            <a:ext cx="158115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35238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5"/>
          <p:cNvSpPr txBox="1">
            <a:spLocks noChangeArrowheads="1"/>
          </p:cNvSpPr>
          <p:nvPr/>
        </p:nvSpPr>
        <p:spPr bwMode="auto">
          <a:xfrm>
            <a:off x="685800" y="1004888"/>
            <a:ext cx="7620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232960"/>
                </a:solidFill>
              </a:rPr>
              <a:t>Workflow II</a:t>
            </a:r>
            <a:endParaRPr lang="en-US" altLang="en-US" b="1" dirty="0">
              <a:solidFill>
                <a:srgbClr val="232960"/>
              </a:solidFill>
            </a:endParaRPr>
          </a:p>
        </p:txBody>
      </p:sp>
      <p:sp>
        <p:nvSpPr>
          <p:cNvPr id="11267" name="Text Box 26"/>
          <p:cNvSpPr txBox="1">
            <a:spLocks noChangeArrowheads="1"/>
          </p:cNvSpPr>
          <p:nvPr/>
        </p:nvSpPr>
        <p:spPr bwMode="auto">
          <a:xfrm>
            <a:off x="685800" y="1484784"/>
            <a:ext cx="76200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 	</a:t>
            </a:r>
            <a:r>
              <a:rPr lang="en-US" altLang="en-US" sz="1600" dirty="0">
                <a:solidFill>
                  <a:srgbClr val="333333"/>
                </a:solidFill>
              </a:rPr>
              <a:t>P</a:t>
            </a:r>
            <a:r>
              <a:rPr lang="en-US" altLang="en-US" sz="1600" dirty="0" smtClean="0">
                <a:solidFill>
                  <a:srgbClr val="333333"/>
                </a:solidFill>
              </a:rPr>
              <a:t>roduction file validation + </a:t>
            </a:r>
            <a:r>
              <a:rPr lang="en-US" altLang="en-US" sz="1600" dirty="0">
                <a:solidFill>
                  <a:srgbClr val="333333"/>
                </a:solidFill>
              </a:rPr>
              <a:t>t</a:t>
            </a:r>
            <a:r>
              <a:rPr lang="en-US" altLang="en-US" sz="1600" dirty="0" smtClean="0">
                <a:solidFill>
                  <a:srgbClr val="333333"/>
                </a:solidFill>
              </a:rPr>
              <a:t>ypesetting + image processing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err="1" smtClean="0">
                <a:solidFill>
                  <a:srgbClr val="333333"/>
                </a:solidFill>
              </a:rPr>
              <a:t>LaTex</a:t>
            </a:r>
            <a:r>
              <a:rPr lang="en-US" altLang="en-US" sz="1600" dirty="0" smtClean="0">
                <a:solidFill>
                  <a:srgbClr val="333333"/>
                </a:solidFill>
              </a:rPr>
              <a:t>, early conversion in XML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20 typesetters, thereof 3 also do image processing + 1 graphic designer</a:t>
            </a: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 	English language copy-editing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Native speakers with scientific back ground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13 copy editors </a:t>
            </a: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>
                <a:solidFill>
                  <a:srgbClr val="333333"/>
                </a:solidFill>
              </a:rPr>
              <a:t> </a:t>
            </a:r>
            <a:r>
              <a:rPr lang="en-US" altLang="en-US" sz="1600" dirty="0" smtClean="0">
                <a:solidFill>
                  <a:srgbClr val="333333"/>
                </a:solidFill>
              </a:rPr>
              <a:t>	Online publication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DOI registration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Journal library and distribution to indexing services, databases, repositories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1 developer  </a:t>
            </a: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>
                <a:solidFill>
                  <a:srgbClr val="333333"/>
                </a:solidFill>
              </a:rPr>
              <a:t> </a:t>
            </a:r>
            <a:r>
              <a:rPr lang="en-US" altLang="en-US" sz="1600" dirty="0" smtClean="0">
                <a:solidFill>
                  <a:srgbClr val="333333"/>
                </a:solidFill>
              </a:rPr>
              <a:t>	Invoicing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Invoice changes, </a:t>
            </a:r>
            <a:r>
              <a:rPr lang="en-US" altLang="en-US" sz="1600" dirty="0" err="1" smtClean="0">
                <a:solidFill>
                  <a:srgbClr val="333333"/>
                </a:solidFill>
              </a:rPr>
              <a:t>splittings</a:t>
            </a:r>
            <a:r>
              <a:rPr lang="en-US" altLang="en-US" sz="1600" dirty="0" smtClean="0">
                <a:solidFill>
                  <a:srgbClr val="333333"/>
                </a:solidFill>
              </a:rPr>
              <a:t>, etc.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1 accountant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600200"/>
            <a:ext cx="1322485" cy="266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8" y="2800731"/>
            <a:ext cx="1696853" cy="266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7" y="5013176"/>
            <a:ext cx="1474714" cy="266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165304"/>
            <a:ext cx="1266825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90772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5"/>
          <p:cNvSpPr txBox="1">
            <a:spLocks noChangeArrowheads="1"/>
          </p:cNvSpPr>
          <p:nvPr/>
        </p:nvSpPr>
        <p:spPr bwMode="auto">
          <a:xfrm>
            <a:off x="685800" y="1004888"/>
            <a:ext cx="7620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232960"/>
                </a:solidFill>
              </a:rPr>
              <a:t>What else I?</a:t>
            </a:r>
            <a:endParaRPr lang="en-US" altLang="en-US" b="1" dirty="0">
              <a:solidFill>
                <a:srgbClr val="232960"/>
              </a:solidFill>
            </a:endParaRPr>
          </a:p>
        </p:txBody>
      </p:sp>
      <p:sp>
        <p:nvSpPr>
          <p:cNvPr id="11267" name="Text Box 26"/>
          <p:cNvSpPr txBox="1">
            <a:spLocks noChangeArrowheads="1"/>
          </p:cNvSpPr>
          <p:nvPr/>
        </p:nvSpPr>
        <p:spPr bwMode="auto">
          <a:xfrm>
            <a:off x="685800" y="1484784"/>
            <a:ext cx="76200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 	10% free pages for waivers</a:t>
            </a: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>
                <a:solidFill>
                  <a:srgbClr val="333333"/>
                </a:solidFill>
              </a:rPr>
              <a:t> </a:t>
            </a:r>
            <a:r>
              <a:rPr lang="en-US" altLang="en-US" sz="1600" dirty="0" smtClean="0">
                <a:solidFill>
                  <a:srgbClr val="333333"/>
                </a:solidFill>
              </a:rPr>
              <a:t>	Long-term archiving with Portico, CLOCKKS, German National Library, 	Gottfried Wilhelm Leibniz Library</a:t>
            </a: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 	Media and Communications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Twitter channels, news items, community mailings</a:t>
            </a: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>
                <a:solidFill>
                  <a:srgbClr val="333333"/>
                </a:solidFill>
              </a:rPr>
              <a:t> </a:t>
            </a:r>
            <a:r>
              <a:rPr lang="en-US" altLang="en-US" sz="1600" dirty="0" smtClean="0">
                <a:solidFill>
                  <a:srgbClr val="333333"/>
                </a:solidFill>
              </a:rPr>
              <a:t>	Promotion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Promotion material, exhibitions booths …</a:t>
            </a: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>
                <a:solidFill>
                  <a:srgbClr val="333333"/>
                </a:solidFill>
              </a:rPr>
              <a:t> </a:t>
            </a:r>
            <a:r>
              <a:rPr lang="en-US" altLang="en-US" sz="1600" dirty="0" smtClean="0">
                <a:solidFill>
                  <a:srgbClr val="333333"/>
                </a:solidFill>
              </a:rPr>
              <a:t>	Indexing	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Application process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Control if content is available (subscriptions for Web of Science and Scopus)</a:t>
            </a: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>
                <a:solidFill>
                  <a:srgbClr val="333333"/>
                </a:solidFill>
              </a:rPr>
              <a:t> </a:t>
            </a:r>
            <a:r>
              <a:rPr lang="en-US" altLang="en-US" sz="1600" dirty="0" smtClean="0">
                <a:solidFill>
                  <a:srgbClr val="333333"/>
                </a:solidFill>
              </a:rPr>
              <a:t>	Credit-card fees for APCs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298204"/>
            <a:ext cx="12192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32620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5"/>
          <p:cNvSpPr txBox="1">
            <a:spLocks noChangeArrowheads="1"/>
          </p:cNvSpPr>
          <p:nvPr/>
        </p:nvSpPr>
        <p:spPr bwMode="auto">
          <a:xfrm>
            <a:off x="685800" y="1004888"/>
            <a:ext cx="7620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232960"/>
                </a:solidFill>
              </a:rPr>
              <a:t>What else II?</a:t>
            </a:r>
            <a:endParaRPr lang="en-US" altLang="en-US" b="1" dirty="0">
              <a:solidFill>
                <a:srgbClr val="232960"/>
              </a:solidFill>
            </a:endParaRPr>
          </a:p>
        </p:txBody>
      </p:sp>
      <p:sp>
        <p:nvSpPr>
          <p:cNvPr id="11267" name="Text Box 26"/>
          <p:cNvSpPr txBox="1">
            <a:spLocks noChangeArrowheads="1"/>
          </p:cNvSpPr>
          <p:nvPr/>
        </p:nvSpPr>
        <p:spPr bwMode="auto">
          <a:xfrm>
            <a:off x="685800" y="1484784"/>
            <a:ext cx="7620000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 	Office infrastructure</a:t>
            </a: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>
                <a:solidFill>
                  <a:srgbClr val="333333"/>
                </a:solidFill>
              </a:rPr>
              <a:t> </a:t>
            </a:r>
            <a:r>
              <a:rPr lang="en-US" altLang="en-US" sz="1600" dirty="0" smtClean="0">
                <a:solidFill>
                  <a:srgbClr val="333333"/>
                </a:solidFill>
              </a:rPr>
              <a:t>	Policies: data, publications ethics, competing interest, etc.</a:t>
            </a: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>
                <a:solidFill>
                  <a:srgbClr val="333333"/>
                </a:solidFill>
              </a:rPr>
              <a:t> </a:t>
            </a:r>
            <a:r>
              <a:rPr lang="en-US" altLang="en-US" sz="1600" dirty="0" smtClean="0">
                <a:solidFill>
                  <a:srgbClr val="333333"/>
                </a:solidFill>
              </a:rPr>
              <a:t>	Further education of staff</a:t>
            </a: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>
                <a:solidFill>
                  <a:srgbClr val="333333"/>
                </a:solidFill>
              </a:rPr>
              <a:t> </a:t>
            </a:r>
            <a:r>
              <a:rPr lang="en-US" altLang="en-US" sz="1600" dirty="0" smtClean="0">
                <a:solidFill>
                  <a:srgbClr val="333333"/>
                </a:solidFill>
              </a:rPr>
              <a:t>	Features: asset tab, full-text html, enhancements of CO Editor, etc.</a:t>
            </a: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>
                <a:solidFill>
                  <a:srgbClr val="333333"/>
                </a:solidFill>
              </a:rPr>
              <a:t>	COPE membership of all journals</a:t>
            </a: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>
                <a:solidFill>
                  <a:srgbClr val="333333"/>
                </a:solidFill>
              </a:rPr>
              <a:t> 	ORCID integration</a:t>
            </a: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>
                <a:solidFill>
                  <a:srgbClr val="333333"/>
                </a:solidFill>
              </a:rPr>
              <a:t> 	No set-up costs for new journals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600" dirty="0" smtClean="0">
              <a:solidFill>
                <a:srgbClr val="333333"/>
              </a:solidFill>
            </a:endParaRP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endParaRPr lang="en-US" altLang="en-US" sz="1600" dirty="0" smtClean="0">
              <a:solidFill>
                <a:srgbClr val="333333"/>
              </a:solidFill>
            </a:endParaRP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endParaRPr lang="en-US" altLang="en-US" sz="1600" dirty="0" smtClean="0">
              <a:solidFill>
                <a:srgbClr val="33333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356992"/>
            <a:ext cx="1476375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87374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5"/>
          <p:cNvSpPr txBox="1">
            <a:spLocks noChangeArrowheads="1"/>
          </p:cNvSpPr>
          <p:nvPr/>
        </p:nvSpPr>
        <p:spPr bwMode="auto">
          <a:xfrm>
            <a:off x="685800" y="1004888"/>
            <a:ext cx="7620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232960"/>
                </a:solidFill>
              </a:rPr>
              <a:t>Business model</a:t>
            </a:r>
            <a:endParaRPr lang="en-US" altLang="en-US" b="1" dirty="0">
              <a:solidFill>
                <a:srgbClr val="232960"/>
              </a:solidFill>
            </a:endParaRPr>
          </a:p>
        </p:txBody>
      </p:sp>
      <p:sp>
        <p:nvSpPr>
          <p:cNvPr id="11267" name="Text Box 26"/>
          <p:cNvSpPr txBox="1">
            <a:spLocks noChangeArrowheads="1"/>
          </p:cNvSpPr>
          <p:nvPr/>
        </p:nvSpPr>
        <p:spPr bwMode="auto">
          <a:xfrm>
            <a:off x="685800" y="1484784"/>
            <a:ext cx="7620000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defTabSz="231775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 	Learned society/scientific institutions retain ownership</a:t>
            </a: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>
                <a:solidFill>
                  <a:srgbClr val="333333"/>
                </a:solidFill>
              </a:rPr>
              <a:t> </a:t>
            </a:r>
            <a:r>
              <a:rPr lang="en-US" altLang="en-US" sz="1600" dirty="0" smtClean="0">
                <a:solidFill>
                  <a:srgbClr val="333333"/>
                </a:solidFill>
              </a:rPr>
              <a:t>	License contracts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Licenses fee: APC income + income from print subscriptions minus internal APCs that cover Copernicus’ costs </a:t>
            </a: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>
                <a:solidFill>
                  <a:srgbClr val="333333"/>
                </a:solidFill>
              </a:rPr>
              <a:t> </a:t>
            </a:r>
            <a:r>
              <a:rPr lang="en-US" altLang="en-US" sz="1600" dirty="0" smtClean="0">
                <a:solidFill>
                  <a:srgbClr val="333333"/>
                </a:solidFill>
              </a:rPr>
              <a:t>	Owner can subsidize journals or can generate income for their 	outreach, to launch new journals, etc.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Forwarding of internal APCs to the authors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>
                <a:solidFill>
                  <a:srgbClr val="333333"/>
                </a:solidFill>
              </a:rPr>
              <a:t>Central Payment of APCs by journal owner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APCs higher or lower than internal APC -&gt; Positive of negative license fee</a:t>
            </a: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>
                <a:solidFill>
                  <a:srgbClr val="333333"/>
                </a:solidFill>
              </a:rPr>
              <a:t> </a:t>
            </a:r>
            <a:r>
              <a:rPr lang="en-US" altLang="en-US" sz="1600" dirty="0" smtClean="0">
                <a:solidFill>
                  <a:srgbClr val="333333"/>
                </a:solidFill>
              </a:rPr>
              <a:t>	Revisit of agreed initial Copernicus APCs after 3 years (comparison 	with actual	costs of the journal)</a:t>
            </a:r>
          </a:p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>
                <a:solidFill>
                  <a:srgbClr val="333333"/>
                </a:solidFill>
              </a:rPr>
              <a:t> </a:t>
            </a:r>
            <a:r>
              <a:rPr lang="en-US" altLang="en-US" sz="1600" dirty="0" smtClean="0">
                <a:solidFill>
                  <a:srgbClr val="333333"/>
                </a:solidFill>
              </a:rPr>
              <a:t>	Current internal APC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One stage: €55/€60 net per page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altLang="en-US" sz="1600" dirty="0" smtClean="0">
                <a:solidFill>
                  <a:srgbClr val="333333"/>
                </a:solidFill>
              </a:rPr>
              <a:t>Two stage: €69/75 net per page</a:t>
            </a:r>
          </a:p>
          <a:p>
            <a:pPr marL="457200" lvl="1" indent="0" eaLnBrk="1" hangingPunct="1">
              <a:spcBef>
                <a:spcPct val="50000"/>
              </a:spcBef>
            </a:pPr>
            <a:endParaRPr lang="en-US" altLang="en-US" sz="1600" dirty="0" smtClean="0">
              <a:solidFill>
                <a:srgbClr val="333333"/>
              </a:solidFill>
            </a:endParaRP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endParaRPr lang="en-US" altLang="en-US" sz="1600" dirty="0" smtClean="0">
              <a:solidFill>
                <a:srgbClr val="333333"/>
              </a:solidFill>
            </a:endParaRPr>
          </a:p>
          <a:p>
            <a:pPr lvl="1" eaLnBrk="1" hangingPunct="1">
              <a:spcBef>
                <a:spcPct val="50000"/>
              </a:spcBef>
              <a:buFont typeface="Wingdings" charset="2"/>
              <a:buChar char="§"/>
            </a:pPr>
            <a:endParaRPr lang="en-US" altLang="en-US" sz="1600" dirty="0" smtClean="0">
              <a:solidFill>
                <a:srgbClr val="33333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645024"/>
            <a:ext cx="2047875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31293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5"/>
          <p:cNvSpPr txBox="1">
            <a:spLocks noChangeArrowheads="1"/>
          </p:cNvSpPr>
          <p:nvPr/>
        </p:nvSpPr>
        <p:spPr bwMode="auto">
          <a:xfrm>
            <a:off x="685800" y="1004888"/>
            <a:ext cx="7620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232960"/>
                </a:solidFill>
              </a:rPr>
              <a:t>Copernicus Publications cost structure 2017</a:t>
            </a:r>
            <a:endParaRPr lang="en-US" altLang="en-US" b="1" dirty="0">
              <a:solidFill>
                <a:srgbClr val="23296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5" t="7660" r="5729" b="9415"/>
          <a:stretch/>
        </p:blipFill>
        <p:spPr>
          <a:xfrm>
            <a:off x="611560" y="1458863"/>
            <a:ext cx="7652428" cy="499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8259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pernicus Publication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PPP_Master_Copernicus_Publications</Template>
  <TotalTime>0</TotalTime>
  <Words>66</Words>
  <Application>Microsoft Office PowerPoint</Application>
  <PresentationFormat>Bildschirmpräsentation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Copernicus Publications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Copernicus Gesellschaft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Xenia van Edig</dc:creator>
  <cp:lastModifiedBy>Kai Karin Geschuhn</cp:lastModifiedBy>
  <cp:revision>352</cp:revision>
  <dcterms:created xsi:type="dcterms:W3CDTF">2015-01-28T08:22:28Z</dcterms:created>
  <dcterms:modified xsi:type="dcterms:W3CDTF">2018-06-28T10:36:20Z</dcterms:modified>
</cp:coreProperties>
</file>