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9"/>
  </p:notesMasterIdLst>
  <p:handoutMasterIdLst>
    <p:handoutMasterId r:id="rId40"/>
  </p:handoutMasterIdLst>
  <p:sldIdLst>
    <p:sldId id="256" r:id="rId2"/>
    <p:sldId id="397" r:id="rId3"/>
    <p:sldId id="398" r:id="rId4"/>
    <p:sldId id="402" r:id="rId5"/>
    <p:sldId id="403" r:id="rId6"/>
    <p:sldId id="404" r:id="rId7"/>
    <p:sldId id="405" r:id="rId8"/>
    <p:sldId id="407" r:id="rId9"/>
    <p:sldId id="406" r:id="rId10"/>
    <p:sldId id="326" r:id="rId11"/>
    <p:sldId id="386" r:id="rId12"/>
    <p:sldId id="408" r:id="rId13"/>
    <p:sldId id="329" r:id="rId14"/>
    <p:sldId id="409" r:id="rId15"/>
    <p:sldId id="410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2" r:id="rId25"/>
    <p:sldId id="421" r:id="rId26"/>
    <p:sldId id="423" r:id="rId27"/>
    <p:sldId id="424" r:id="rId28"/>
    <p:sldId id="425" r:id="rId29"/>
    <p:sldId id="427" r:id="rId30"/>
    <p:sldId id="426" r:id="rId31"/>
    <p:sldId id="428" r:id="rId32"/>
    <p:sldId id="429" r:id="rId33"/>
    <p:sldId id="430" r:id="rId34"/>
    <p:sldId id="432" r:id="rId35"/>
    <p:sldId id="434" r:id="rId36"/>
    <p:sldId id="433" r:id="rId37"/>
    <p:sldId id="322" r:id="rId38"/>
  </p:sldIdLst>
  <p:sldSz cx="9144000" cy="6858000" type="screen4x3"/>
  <p:notesSz cx="6670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4" autoAdjust="0"/>
    <p:restoredTop sz="86392" autoAdjust="0"/>
  </p:normalViewPr>
  <p:slideViewPr>
    <p:cSldViewPr snapToGrid="0">
      <p:cViewPr varScale="1">
        <p:scale>
          <a:sx n="67" d="100"/>
          <a:sy n="67" d="100"/>
        </p:scale>
        <p:origin x="2119" y="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39"/>
    </p:cViewPr>
  </p:sorterViewPr>
  <p:notesViewPr>
    <p:cSldViewPr snapToGrid="0">
      <p:cViewPr varScale="1">
        <p:scale>
          <a:sx n="45" d="100"/>
          <a:sy n="45" d="100"/>
        </p:scale>
        <p:origin x="2040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981A-0E5B-4FA9-8D12-3FD6C1381889}" type="datetimeFigureOut">
              <a:rPr lang="de-DE" smtClean="0"/>
              <a:t>28.06.2018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4D08-10C9-4D44-BD25-9F9A44AE69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96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spc="-1">
                <a:latin typeface="Arial"/>
              </a:rPr>
              <a:t>Format der Notizen mittels Klicken bearbeiten</a:t>
            </a:r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spc="-1" dirty="0">
                <a:latin typeface="Times New Roman"/>
              </a:rPr>
              <a:t>&lt;Kopfzeile&gt;</a:t>
            </a:r>
            <a:endParaRPr dirty="0"/>
          </a:p>
        </p:txBody>
      </p:sp>
      <p:sp>
        <p:nvSpPr>
          <p:cNvPr id="2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spc="-1" dirty="0">
                <a:latin typeface="Times New Roman"/>
              </a:rPr>
              <a:t>&lt;Datum/Uhrzeit&gt;</a:t>
            </a:r>
            <a:endParaRPr dirty="0"/>
          </a:p>
        </p:txBody>
      </p:sp>
      <p:sp>
        <p:nvSpPr>
          <p:cNvPr id="2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spc="-1" dirty="0">
                <a:latin typeface="Times New Roman"/>
              </a:rPr>
              <a:t>&lt;Fußzeile&gt;</a:t>
            </a:r>
            <a:endParaRPr dirty="0"/>
          </a:p>
        </p:txBody>
      </p:sp>
      <p:sp>
        <p:nvSpPr>
          <p:cNvPr id="2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D63576E-697C-4D1E-B06B-98EFF856DE19}" type="slidenum">
              <a:rPr lang="de-DE" sz="1400" spc="-1">
                <a:latin typeface="Times New Roman"/>
              </a:r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51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888840" y="4716360"/>
            <a:ext cx="4888800" cy="4464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88824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853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7173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Compact:</a:t>
            </a:r>
            <a:r>
              <a:rPr lang="de-DE" baseline="0" dirty="0" smtClean="0"/>
              <a:t> </a:t>
            </a:r>
            <a:r>
              <a:rPr lang="de-DE" dirty="0" smtClean="0"/>
              <a:t>19310*2200=42.482.000 EURO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10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03847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3958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Compact:</a:t>
            </a:r>
            <a:r>
              <a:rPr lang="de-DE" baseline="0" dirty="0" smtClean="0"/>
              <a:t> </a:t>
            </a:r>
            <a:r>
              <a:rPr lang="de-DE" dirty="0" smtClean="0"/>
              <a:t>19310*2200=42.482.000 EURO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384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Compact:</a:t>
            </a:r>
            <a:r>
              <a:rPr lang="de-DE" baseline="0" dirty="0" smtClean="0"/>
              <a:t> </a:t>
            </a:r>
            <a:r>
              <a:rPr lang="de-DE" dirty="0" smtClean="0"/>
              <a:t>19310*2200=42.482.000 EURO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753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Compact:</a:t>
            </a:r>
            <a:r>
              <a:rPr lang="de-DE" baseline="0" dirty="0" smtClean="0"/>
              <a:t> </a:t>
            </a:r>
            <a:r>
              <a:rPr lang="de-DE" dirty="0" smtClean="0"/>
              <a:t>19310*2200=42.482.000 EURO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44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Compact:</a:t>
            </a:r>
            <a:r>
              <a:rPr lang="de-DE" baseline="0" dirty="0" smtClean="0"/>
              <a:t> </a:t>
            </a:r>
            <a:r>
              <a:rPr lang="de-DE" dirty="0" smtClean="0"/>
              <a:t>19310*2200=42.482.000 EURO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973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11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33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20272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27999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71655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01439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8761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289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47180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16258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10909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7543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46849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66778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993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8393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43525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96607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76876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98064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1203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4801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5449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25194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8520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8645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88480" y="4716000"/>
            <a:ext cx="4888800" cy="446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71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>
                <a:latin typeface="Calibri" panose="020F05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6" y="164499"/>
            <a:ext cx="2795669" cy="897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eemaps.intact-project.org/apcdata/offsetting-coverag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tree/v3.28.7-fix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tree/v3.28.7-fix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tree/v3.28.7-fixe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tree/v3.28.7-fixe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eemaps.intact-project.org/apcdata/offsetting-coverag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tree/v3.28.7-fixe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tree/v3.28.7-fix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bielefeld.de/i2sos/ISSN-GOLD-OA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bugoe.github.io/hybrid_oa_dashboard/about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bielefeld.de/i2sos/ISSN-GOLD-OA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ubugoe.github.io/hybrid_oa_dashboard/abou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emaps.intact-project.org/apcdata/openapc/#institution/is_hybrid=TRU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reemaps.intact-project.org/apcdata/openapc/#institution/is_hybrid=FALS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act-project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witter.com/oa_inta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wiki/Data-Submission-Handou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OpenAPC/openapc-de/wiki/Data-Integrity-Testing" TargetMode="External"/><Relationship Id="rId4" Type="http://schemas.openxmlformats.org/officeDocument/2006/relationships/hyperlink" Target="https://github.com/OpenAPC/openapc-de/wiki/sche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APC/openapc-de/blob/master/data/apc_de.cs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eemaps.intact-project.org/apcdata/openapc/" TargetMode="External"/><Relationship Id="rId5" Type="http://schemas.openxmlformats.org/officeDocument/2006/relationships/hyperlink" Target="https://openapc.github.io/" TargetMode="External"/><Relationship Id="rId4" Type="http://schemas.openxmlformats.org/officeDocument/2006/relationships/hyperlink" Target="https://github.com/OpenAPC/openapc-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990720" y="1143000"/>
            <a:ext cx="6779160" cy="45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685800" y="992160"/>
            <a:ext cx="6456960" cy="8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ts val="1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sp>
        <p:nvSpPr>
          <p:cNvPr id="243" name="CustomShape 3"/>
          <p:cNvSpPr/>
          <p:nvPr/>
        </p:nvSpPr>
        <p:spPr>
          <a:xfrm>
            <a:off x="936720" y="992160"/>
            <a:ext cx="7412760" cy="81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chteck 1"/>
          <p:cNvSpPr/>
          <p:nvPr/>
        </p:nvSpPr>
        <p:spPr>
          <a:xfrm>
            <a:off x="382494" y="2043052"/>
            <a:ext cx="833717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OpenAPC</a:t>
            </a:r>
            <a:r>
              <a:rPr lang="en-US" sz="2800" dirty="0"/>
              <a:t>: A contribution to a</a:t>
            </a:r>
          </a:p>
          <a:p>
            <a:pPr algn="ctr"/>
            <a:r>
              <a:rPr lang="en-US" sz="2800" dirty="0"/>
              <a:t>transparent and reproducible monitoring of fee-based open access publishing</a:t>
            </a:r>
            <a:r>
              <a:rPr lang="de-DE" sz="2800" dirty="0" smtClean="0"/>
              <a:t>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ESAC Workshop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|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June 28-29, 2018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Dirk Pieper (Bielefeld UL)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contributors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(2018-06-27)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176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funders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11 countries</a:t>
            </a: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contains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100,626,799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52,945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Offsetting dataset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Offsetting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coverage dataset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Bibsam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Jisc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KEMÖ, MPDL, VSNU/UKB)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2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" y="1453108"/>
            <a:ext cx="8821113" cy="49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200"/>
            <a:ext cx="8824329" cy="4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97" y="1240649"/>
            <a:ext cx="6728206" cy="443878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50297" y="5679430"/>
            <a:ext cx="6728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endParaRPr lang="de-D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APC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Jisc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und Wellcome Trust 2017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added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conditions for data analysis …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2015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normally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autumn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Jisc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 Wellcome Trust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in)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set changes every time (which is also true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Crossref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e.g. for the compact coverage analysis), please refer to versions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from eastern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uropean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countries or the global south are missing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6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figures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https://github.com/OpenAPC/openapc-de/tree/v3.28.7-fixed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53" y="3573261"/>
            <a:ext cx="4177458" cy="24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publishers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v3.28.7-fixed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 Nature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BMC und Springer Business Science + Media)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1" y="3015180"/>
            <a:ext cx="7987788" cy="32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v3.28.7-fixed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7" y="2907692"/>
            <a:ext cx="8477998" cy="33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325185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treemap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visualisation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v3.28.7-fixed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expenditures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€ 23.771.849,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17.049,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76%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0" y="2728080"/>
            <a:ext cx="7919357" cy="37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3734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Agenda</a:t>
            </a: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far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Springer Compact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de-DE" altLang="de-DE" sz="2400" b="1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price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APC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3734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Agenda</a:t>
            </a: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b="1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far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Springer Compact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price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APC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5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Springer Compact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analysis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Outcome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ESAC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 Springer Compact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Bibsam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Jisc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KEMÖ, MPDL,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VSNU/UKB (294 universities and research institutes), complete for 2016 and 2017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Outcomes: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Offsetting dataset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Offsetting coverage dataset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“Offsetting coverage”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measures offsetting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shares in Springer Compact journals against Springer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Crossref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and Springer Link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2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Guiding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questions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Springer Compact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analysis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many articles have been published in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certain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a distinct period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of those were published open access?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of those were published under offsetting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contracts?</a:t>
            </a: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Springer Compact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journals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oa_share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&gt;= 50% at least in 2016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2017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v3.28.7-fixed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3200414"/>
            <a:ext cx="9144000" cy="21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results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Springer Compact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analysis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v3.28.7-fixed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 was no single journal title which reached an overall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article share above 50%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2016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2017 together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2017, at least one offsetting article was published in 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total of 1,347 Springer Compact journals, of which only 13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journals achieved an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&gt;=50% (=0.76%)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 of about 1,700 journals no offsetting articles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been published in around 350 titles in 2017,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another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281 journal titles we recorded only one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offsetting article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Further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perspective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offsetting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analysis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Offsetting work package in the next BMBF funding phase (to process data from DEAL contracts, but we can continue </a:t>
            </a:r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and expand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data sets) 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like to see more data to get more evidence about how offsetting can contribute to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transformation!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3734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Agenda</a:t>
            </a: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far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Springer Compact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reuse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b="1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price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APC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6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OpenAPC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are used for transformation calculations, example Bielefeld UL: 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135"/>
              </a:spcAft>
              <a:buClr>
                <a:srgbClr val="ED7D31"/>
              </a:buCl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2,724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subscription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titles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1,336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titles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indexed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(49,05</a:t>
            </a:r>
            <a:r>
              <a:rPr lang="de-DE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%), </a:t>
            </a:r>
            <a:r>
              <a:rPr lang="de-DE" sz="24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expenditures</a:t>
            </a:r>
            <a:r>
              <a:rPr lang="de-DE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titles</a:t>
            </a:r>
            <a:r>
              <a:rPr lang="de-DE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1,282,659 € </a:t>
            </a:r>
          </a:p>
          <a:p>
            <a:pPr>
              <a:spcAft>
                <a:spcPts val="1135"/>
              </a:spcAft>
              <a:buClr>
                <a:srgbClr val="ED7D31"/>
              </a:buCl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 dirty="0">
              <a:solidFill>
                <a:srgbClr val="000000"/>
              </a:solidFill>
            </a:endParaRPr>
          </a:p>
          <a:p>
            <a:pPr lvl="1">
              <a:spcAft>
                <a:spcPts val="1135"/>
              </a:spcAft>
              <a:buClr>
                <a:srgbClr val="ED7D31"/>
              </a:buCl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kern="0" dirty="0">
              <a:solidFill>
                <a:srgbClr val="000000"/>
              </a:solidFill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APC break even for 447 articles: 2,869 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for Bielefeld UL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28" y="4787691"/>
            <a:ext cx="6009071" cy="9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OA Analytics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OpenAPC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compile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liste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gold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ISSN-Gold-OA-List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Hybrid </a:t>
            </a:r>
            <a:r>
              <a:rPr lang="en-US" sz="24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oa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dashboard</a:t>
            </a:r>
            <a:endParaRPr lang="en-US" sz="24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determinants for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APC-levels (OA2020-DE, Nina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Schönfelder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6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Some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reuse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OA Analytics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OpenAPC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compile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comprehensive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liste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gold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ISSN-Gold-OA-List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Hybrid </a:t>
            </a:r>
            <a:r>
              <a:rPr lang="en-US" sz="2400" kern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oa</a:t>
            </a:r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dashboard</a:t>
            </a:r>
            <a:endParaRPr lang="en-US" sz="24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Analysing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determinants for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APC-levels (OA2020-DE, Nina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Schönfelder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2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" y="1612440"/>
            <a:ext cx="8507186" cy="41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latin typeface="Calibri" panose="020F0502020204030204" pitchFamily="34" charset="0"/>
              </a:rPr>
              <a:t>INTACT („transparent </a:t>
            </a:r>
            <a:r>
              <a:rPr lang="de-DE" sz="2400" dirty="0" err="1" smtClean="0">
                <a:latin typeface="Calibri" panose="020F0502020204030204" pitchFamily="34" charset="0"/>
              </a:rPr>
              <a:t>infrastructure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</a:rPr>
              <a:t> open </a:t>
            </a:r>
            <a:r>
              <a:rPr lang="de-DE" sz="2400" dirty="0" err="1" smtClean="0">
                <a:latin typeface="Calibri" panose="020F0502020204030204" pitchFamily="34" charset="0"/>
              </a:rPr>
              <a:t>access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publication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fees</a:t>
            </a:r>
            <a:r>
              <a:rPr lang="de-DE" sz="2400" dirty="0" smtClean="0">
                <a:latin typeface="Calibri" panose="020F0502020204030204" pitchFamily="34" charset="0"/>
              </a:rPr>
              <a:t>“) </a:t>
            </a:r>
            <a:r>
              <a:rPr lang="de-DE" sz="2400" dirty="0" err="1" smtClean="0">
                <a:latin typeface="Calibri" panose="020F0502020204030204" pitchFamily="34" charset="0"/>
              </a:rPr>
              <a:t>funded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by</a:t>
            </a:r>
            <a:r>
              <a:rPr lang="de-DE" sz="2400" dirty="0" smtClean="0">
                <a:latin typeface="Calibri" panose="020F0502020204030204" pitchFamily="34" charset="0"/>
              </a:rPr>
              <a:t> German Research </a:t>
            </a:r>
            <a:r>
              <a:rPr lang="de-DE" sz="2400" dirty="0" err="1" smtClean="0">
                <a:latin typeface="Calibri" panose="020F0502020204030204" pitchFamily="34" charset="0"/>
              </a:rPr>
              <a:t>Foundation</a:t>
            </a:r>
            <a:r>
              <a:rPr lang="de-DE" sz="2400" dirty="0" smtClean="0">
                <a:latin typeface="Calibri" panose="020F0502020204030204" pitchFamily="34" charset="0"/>
              </a:rPr>
              <a:t> (DFG) </a:t>
            </a:r>
            <a:r>
              <a:rPr lang="de-DE" sz="2400" dirty="0" err="1" smtClean="0">
                <a:latin typeface="Calibri" panose="020F0502020204030204" pitchFamily="34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</a:rPr>
              <a:t> 3 </a:t>
            </a:r>
            <a:r>
              <a:rPr lang="de-DE" sz="2400" dirty="0" err="1" smtClean="0">
                <a:latin typeface="Calibri" panose="020F0502020204030204" pitchFamily="34" charset="0"/>
              </a:rPr>
              <a:t>years</a:t>
            </a:r>
            <a:r>
              <a:rPr lang="de-DE" sz="2400" dirty="0" smtClean="0">
                <a:latin typeface="Calibri" panose="020F0502020204030204" pitchFamily="34" charset="0"/>
              </a:rPr>
              <a:t> (</a:t>
            </a:r>
            <a:r>
              <a:rPr lang="de-DE" sz="2400" dirty="0" err="1" smtClean="0">
                <a:latin typeface="Calibri" panose="020F0502020204030204" pitchFamily="34" charset="0"/>
              </a:rPr>
              <a:t>until</a:t>
            </a:r>
            <a:r>
              <a:rPr lang="de-DE" sz="2400" dirty="0" smtClean="0">
                <a:latin typeface="Calibri" panose="020F0502020204030204" pitchFamily="34" charset="0"/>
              </a:rPr>
              <a:t> 09/2018)</a:t>
            </a: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</a:rPr>
              <a:t>Partners: Bielefeld UL, Max Planck Digital Library, </a:t>
            </a:r>
            <a:r>
              <a:rPr lang="de-DE" sz="2400" dirty="0">
                <a:latin typeface="Calibri" panose="020F0502020204030204" pitchFamily="34" charset="0"/>
              </a:rPr>
              <a:t>Institute </a:t>
            </a:r>
            <a:r>
              <a:rPr lang="de-DE" sz="2400" dirty="0" err="1">
                <a:latin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</a:rPr>
              <a:t>Interdisciplinary</a:t>
            </a:r>
            <a:r>
              <a:rPr lang="de-DE" sz="2400" dirty="0">
                <a:latin typeface="Calibri" panose="020F0502020204030204" pitchFamily="34" charset="0"/>
              </a:rPr>
              <a:t> Studies </a:t>
            </a:r>
            <a:r>
              <a:rPr lang="de-DE" sz="2400" dirty="0" err="1">
                <a:latin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</a:rPr>
              <a:t> Science (</a:t>
            </a:r>
            <a:r>
              <a:rPr lang="de-DE" sz="2400" dirty="0" smtClean="0">
                <a:latin typeface="Calibri" panose="020F0502020204030204" pitchFamily="34" charset="0"/>
              </a:rPr>
              <a:t>I²SoS, Bielefeld U) </a:t>
            </a:r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</a:rPr>
              <a:t>Support: DINI </a:t>
            </a:r>
            <a:r>
              <a:rPr lang="de-DE" sz="2400" dirty="0" err="1">
                <a:latin typeface="Calibri" panose="020F0502020204030204" pitchFamily="34" charset="0"/>
              </a:rPr>
              <a:t>working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</a:rPr>
              <a:t>group</a:t>
            </a:r>
            <a:r>
              <a:rPr lang="de-DE" sz="2400" dirty="0">
                <a:latin typeface="Calibri" panose="020F0502020204030204" pitchFamily="34" charset="0"/>
              </a:rPr>
              <a:t> Electronic Publishing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5" name="Bild 5"/>
          <p:cNvPicPr/>
          <p:nvPr/>
        </p:nvPicPr>
        <p:blipFill>
          <a:blip r:embed="rId3"/>
          <a:stretch/>
        </p:blipFill>
        <p:spPr>
          <a:xfrm>
            <a:off x="5454638" y="6156771"/>
            <a:ext cx="1541995" cy="516240"/>
          </a:xfrm>
          <a:prstGeom prst="rect">
            <a:avLst/>
          </a:prstGeom>
          <a:ln>
            <a:noFill/>
          </a:ln>
        </p:spPr>
      </p:pic>
      <p:pic>
        <p:nvPicPr>
          <p:cNvPr id="6" name="Bild 1"/>
          <p:cNvPicPr/>
          <p:nvPr/>
        </p:nvPicPr>
        <p:blipFill>
          <a:blip r:embed="rId4"/>
          <a:stretch/>
        </p:blipFill>
        <p:spPr>
          <a:xfrm>
            <a:off x="5396816" y="5312214"/>
            <a:ext cx="2330363" cy="290038"/>
          </a:xfrm>
          <a:prstGeom prst="rect">
            <a:avLst/>
          </a:prstGeom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1" y="6107362"/>
            <a:ext cx="1937708" cy="6150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56" y="5102964"/>
            <a:ext cx="1868761" cy="7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91" y="1200914"/>
            <a:ext cx="6702978" cy="546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3734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Agenda</a:t>
            </a: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far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Springer Compact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price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APC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</a:t>
            </a:r>
            <a:endParaRPr lang="de-DE" altLang="de-DE" sz="2400" b="1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6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Price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APC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market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factor influences APC price building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journals more than for hybrid journals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average, prices for hybrid articles are much higher than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articles within pure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journals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Price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theory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on a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complete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market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9" y="2728080"/>
            <a:ext cx="715427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Price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APC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market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APC market is an oligopoly market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Demand from libraries (consortia)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authors, which can have different preferences, especially when it comes to publishing in high impact journals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4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cost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data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realised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prices</a:t>
            </a:r>
            <a:r>
              <a:rPr lang="de-DE" sz="24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 and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APC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prices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(DOAJ)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3" y="2571746"/>
            <a:ext cx="8229617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75560" y="190485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Price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building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APC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market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no reasonable or fair APCs, there are only APCs, libraries (consortia) or authors are willing to pay or not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Libraries (consortia)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to decide on the market, which maximum APC (gold, hybrid, offsetting) price they are willing to pay!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OpenAPC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give evidence for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hybrid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pure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APCs!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392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393" name="CustomShape 3"/>
          <p:cNvSpPr/>
          <p:nvPr/>
        </p:nvSpPr>
        <p:spPr>
          <a:xfrm>
            <a:off x="468360" y="1962000"/>
            <a:ext cx="8668440" cy="3371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de-DE" sz="2400" dirty="0" smtClean="0"/>
          </a:p>
          <a:p>
            <a:pPr>
              <a:lnSpc>
                <a:spcPct val="100000"/>
              </a:lnSpc>
            </a:pPr>
            <a:r>
              <a:rPr lang="de-DE" sz="2400" dirty="0" smtClean="0">
                <a:latin typeface="Calibri" panose="020F0502020204030204" pitchFamily="34" charset="0"/>
                <a:hlinkClick r:id="rId3"/>
              </a:rPr>
              <a:t>www.intact-project.org</a:t>
            </a:r>
            <a:endParaRPr lang="de-DE" sz="2400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</a:rPr>
              <a:t>Follow </a:t>
            </a:r>
            <a:r>
              <a:rPr lang="de-DE" sz="2400" dirty="0" err="1" smtClean="0">
                <a:latin typeface="Calibri" panose="020F0502020204030204" pitchFamily="34" charset="0"/>
              </a:rPr>
              <a:t>us</a:t>
            </a:r>
            <a:r>
              <a:rPr lang="de-DE" sz="2400" dirty="0" smtClean="0">
                <a:latin typeface="Calibri" panose="020F0502020204030204" pitchFamily="34" charset="0"/>
              </a:rPr>
              <a:t>: </a:t>
            </a:r>
            <a:r>
              <a:rPr lang="de-DE" sz="2400" dirty="0">
                <a:latin typeface="Calibri" panose="020F0502020204030204" pitchFamily="34" charset="0"/>
                <a:hlinkClick r:id="rId4"/>
              </a:rPr>
              <a:t>@</a:t>
            </a:r>
            <a:r>
              <a:rPr lang="de-DE" sz="2400" dirty="0" err="1">
                <a:latin typeface="Calibri" panose="020F0502020204030204" pitchFamily="34" charset="0"/>
                <a:hlinkClick r:id="rId4"/>
              </a:rPr>
              <a:t>oa_intact</a:t>
            </a:r>
            <a:endParaRPr lang="de-DE" sz="24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3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1999"/>
            <a:ext cx="8668440" cy="464290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latin typeface="Calibri" panose="020F0502020204030204" pitchFamily="34" charset="0"/>
              </a:rPr>
              <a:t>Further </a:t>
            </a:r>
            <a:r>
              <a:rPr lang="de-DE" sz="2400" dirty="0" err="1" smtClean="0">
                <a:latin typeface="Calibri" panose="020F0502020204030204" pitchFamily="34" charset="0"/>
              </a:rPr>
              <a:t>funding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by</a:t>
            </a:r>
            <a:r>
              <a:rPr lang="de-DE" sz="2400" dirty="0" smtClean="0">
                <a:latin typeface="Calibri" panose="020F0502020204030204" pitchFamily="34" charset="0"/>
              </a:rPr>
              <a:t> Federal </a:t>
            </a:r>
            <a:r>
              <a:rPr lang="de-DE" sz="2400" dirty="0" err="1" smtClean="0">
                <a:latin typeface="Calibri" panose="020F0502020204030204" pitchFamily="34" charset="0"/>
              </a:rPr>
              <a:t>Ministry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</a:rPr>
              <a:t> Education </a:t>
            </a:r>
            <a:r>
              <a:rPr lang="de-DE" sz="2400" dirty="0" err="1" smtClean="0">
                <a:latin typeface="Calibri" panose="020F0502020204030204" pitchFamily="34" charset="0"/>
              </a:rPr>
              <a:t>and</a:t>
            </a:r>
            <a:r>
              <a:rPr lang="de-DE" sz="2400" dirty="0" smtClean="0">
                <a:latin typeface="Calibri" panose="020F0502020204030204" pitchFamily="34" charset="0"/>
              </a:rPr>
              <a:t> Research (BMBF):  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sz="2400" dirty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Förderrichtlinie des freien Informationsflusses in der Wissenschaft – Open Access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de-DE" sz="2400" dirty="0" smtClean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</a:rPr>
              <a:t>Additional international </a:t>
            </a:r>
            <a:r>
              <a:rPr lang="de-DE" sz="2400" dirty="0" err="1" smtClean="0">
                <a:latin typeface="Calibri" panose="020F0502020204030204" pitchFamily="34" charset="0"/>
              </a:rPr>
              <a:t>funding</a:t>
            </a:r>
            <a:r>
              <a:rPr lang="de-DE" sz="2400" dirty="0" smtClean="0">
                <a:latin typeface="Calibri" panose="020F0502020204030204" pitchFamily="34" charset="0"/>
              </a:rPr>
              <a:t>: </a:t>
            </a:r>
            <a:r>
              <a:rPr lang="de-DE" altLang="de-DE" sz="2400" dirty="0" err="1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OpenAIRE</a:t>
            </a:r>
            <a:r>
              <a:rPr lang="de-DE" altLang="de-DE" sz="2400" dirty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DE" altLang="de-DE" sz="2400" dirty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 6 „</a:t>
            </a:r>
            <a:r>
              <a:rPr lang="de-DE" altLang="de-DE" sz="2400" dirty="0" err="1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de-DE" altLang="de-DE" sz="2400" dirty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altLang="de-DE" sz="2400" dirty="0" err="1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scholary</a:t>
            </a:r>
            <a:r>
              <a:rPr lang="de-DE" altLang="de-DE" sz="2400" dirty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subtask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6.3.3</a:t>
            </a:r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56" y="4628937"/>
            <a:ext cx="1868761" cy="77062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77" y="4419945"/>
            <a:ext cx="2026783" cy="13660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20" y="5651243"/>
            <a:ext cx="1152501" cy="943378"/>
          </a:xfrm>
          <a:prstGeom prst="rect">
            <a:avLst/>
          </a:prstGeom>
        </p:spPr>
      </p:pic>
      <p:pic>
        <p:nvPicPr>
          <p:cNvPr id="12" name="Bild 5"/>
          <p:cNvPicPr/>
          <p:nvPr/>
        </p:nvPicPr>
        <p:blipFill>
          <a:blip r:embed="rId6"/>
          <a:stretch/>
        </p:blipFill>
        <p:spPr>
          <a:xfrm>
            <a:off x="5462557" y="5783760"/>
            <a:ext cx="1681683" cy="6477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Clr>
                <a:schemeClr val="accent6"/>
              </a:buClr>
            </a:pP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OpenAPC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release datasets on fees paid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journal articles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Open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Database License</a:t>
            </a:r>
          </a:p>
          <a:p>
            <a:pPr>
              <a:buClr>
                <a:schemeClr val="accent6"/>
              </a:buClr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demonstrate how reporting on fee-based Open Access publishing can be made more transparent and reproducible across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</a:p>
          <a:p>
            <a:pPr>
              <a:buClr>
                <a:schemeClr val="accent6"/>
              </a:buClr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provide valid APC cost data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transformation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7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approach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contributing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Data Submission Handout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OpenAPC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schema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Crossref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API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normalise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bibliographic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(via DOI )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Enrich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identifiers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(ISSNs, PMID, PMCID, UT)</a:t>
            </a: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Continous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data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integrity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testing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7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approach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479" cy="522981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80880" y="5613766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OpenAPC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enrichment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overview</a:t>
            </a:r>
            <a:endParaRPr lang="de-D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2204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dissemination</a:t>
            </a:r>
            <a:endParaRPr lang="de-DE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Raw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data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GitHub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GitHub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readme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OpenAPC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blog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Treemap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visualisation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OLAP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6"/>
              </a:buClr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strike="noStrike" spc="-1" dirty="0" smtClean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de-DE" sz="2400" strike="noStrike" spc="-1" dirty="0" smtClean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4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3960" y="1143000"/>
            <a:ext cx="826200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0" indent="-45468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53240">
              <a:lnSpc>
                <a:spcPts val="1"/>
              </a:lnSpc>
            </a:pPr>
            <a:r>
              <a:rPr lang="de-DE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3" name="CustomShape 2"/>
          <p:cNvSpPr/>
          <p:nvPr/>
        </p:nvSpPr>
        <p:spPr>
          <a:xfrm>
            <a:off x="380880" y="1789200"/>
            <a:ext cx="8267040" cy="399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ts val="1"/>
              </a:lnSpc>
            </a:pPr>
            <a:r>
              <a:rPr lang="de-DE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468360" y="1962000"/>
            <a:ext cx="8668440" cy="437348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Agenda</a:t>
            </a:r>
          </a:p>
          <a:p>
            <a:pPr>
              <a:lnSpc>
                <a:spcPct val="100000"/>
              </a:lnSpc>
            </a:pPr>
            <a:endParaRPr lang="de-DE" sz="2400" spc="-1" dirty="0">
              <a:solidFill>
                <a:srgbClr val="0B0D0F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sz="2400" b="1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de-DE" altLang="de-DE" sz="2400" b="1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far</a:t>
            </a:r>
            <a:endParaRPr lang="de-DE" altLang="de-DE" sz="2400" b="1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Springer Compact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reuse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OpenAPC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138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price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2400" dirty="0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APC </a:t>
            </a:r>
            <a:r>
              <a:rPr lang="de-DE" altLang="de-DE" sz="2400" dirty="0" err="1" smtClean="0">
                <a:solidFill>
                  <a:srgbClr val="0B0D0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</a:t>
            </a: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lang="de-DE" altLang="de-DE" sz="2400" dirty="0" smtClean="0">
              <a:solidFill>
                <a:srgbClr val="0B0D0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138"/>
              </a:spcAft>
              <a:buClr>
                <a:srgbClr val="0B0D0F"/>
              </a:buClr>
            </a:pPr>
            <a:endParaRPr dirty="0"/>
          </a:p>
          <a:p>
            <a:pPr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  <a:p>
            <a:pPr marL="360360" indent="-356400">
              <a:lnSpc>
                <a:spcPct val="100000"/>
              </a:lnSpc>
            </a:pPr>
            <a:r>
              <a:rPr lang="de-DE" sz="2400" strike="noStrike" spc="-1" dirty="0">
                <a:solidFill>
                  <a:srgbClr val="0B0D0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1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1511</Words>
  <Application>Microsoft Office PowerPoint</Application>
  <PresentationFormat>Bildschirmpräsentation (4:3)</PresentationFormat>
  <Paragraphs>940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DejaVu Sans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Bibliothek</dc:creator>
  <cp:lastModifiedBy>dpieper</cp:lastModifiedBy>
  <cp:revision>409</cp:revision>
  <dcterms:created xsi:type="dcterms:W3CDTF">2015-11-03T18:39:27Z</dcterms:created>
  <dcterms:modified xsi:type="dcterms:W3CDTF">2018-06-28T12:08:01Z</dcterms:modified>
  <dc:language>de-DE</dc:language>
</cp:coreProperties>
</file>