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8" r:id="rId3"/>
    <p:sldId id="279" r:id="rId4"/>
    <p:sldId id="266" r:id="rId5"/>
    <p:sldId id="277" r:id="rId6"/>
    <p:sldId id="281" r:id="rId7"/>
    <p:sldId id="282" r:id="rId8"/>
    <p:sldId id="284" r:id="rId9"/>
    <p:sldId id="283" r:id="rId10"/>
    <p:sldId id="285" r:id="rId11"/>
    <p:sldId id="286" r:id="rId12"/>
    <p:sldId id="287" r:id="rId13"/>
    <p:sldId id="299" r:id="rId14"/>
    <p:sldId id="297" r:id="rId15"/>
    <p:sldId id="289" r:id="rId16"/>
    <p:sldId id="290" r:id="rId17"/>
    <p:sldId id="292" r:id="rId18"/>
    <p:sldId id="291" r:id="rId19"/>
    <p:sldId id="293" r:id="rId20"/>
    <p:sldId id="295" r:id="rId21"/>
    <p:sldId id="294" r:id="rId22"/>
    <p:sldId id="300" r:id="rId23"/>
    <p:sldId id="301" r:id="rId24"/>
    <p:sldId id="303" r:id="rId25"/>
    <p:sldId id="296" r:id="rId26"/>
    <p:sldId id="275" r:id="rId27"/>
    <p:sldId id="305" r:id="rId28"/>
    <p:sldId id="306" r:id="rId29"/>
    <p:sldId id="307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185" autoAdjust="0"/>
  </p:normalViewPr>
  <p:slideViewPr>
    <p:cSldViewPr>
      <p:cViewPr>
        <p:scale>
          <a:sx n="48" d="100"/>
          <a:sy n="48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A26E-96B9-4062-BD87-046FC5AB830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6E43F-8C54-43C7-905F-EE7264E7C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1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645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result</a:t>
            </a:r>
            <a:r>
              <a:rPr lang="de-DE" dirty="0" smtClean="0"/>
              <a:t> of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felt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strong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enlarge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debate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communicate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outecomes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broadly</a:t>
            </a:r>
            <a:r>
              <a:rPr lang="de-DE" baseline="0" dirty="0" smtClean="0"/>
              <a:t>.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established</a:t>
            </a:r>
            <a:r>
              <a:rPr lang="de-DE" dirty="0" smtClean="0"/>
              <a:t> a </a:t>
            </a:r>
            <a:r>
              <a:rPr lang="de-DE" dirty="0" err="1" smtClean="0"/>
              <a:t>small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group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keep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discussion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labeled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name</a:t>
            </a:r>
            <a:r>
              <a:rPr lang="de-DE" baseline="0" dirty="0" smtClean="0"/>
              <a:t> ESAC- Efficiency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Standards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Article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charges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core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currently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consits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five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people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including</a:t>
            </a:r>
            <a:r>
              <a:rPr lang="de-DE" baseline="0" dirty="0" smtClean="0"/>
              <a:t> Donna Okubo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PLoS</a:t>
            </a:r>
            <a:r>
              <a:rPr lang="de-DE" baseline="0" dirty="0" smtClean="0"/>
              <a:t>, Caroline Sutton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Co Action Publishing, Dirk Pieper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Bielefeld University, Johannes Fournier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DFG, Xenia van </a:t>
            </a:r>
            <a:r>
              <a:rPr lang="de-DE" baseline="0" dirty="0" err="1" smtClean="0"/>
              <a:t>Edig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Copernicus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 </a:t>
            </a: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ESAC?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name of ESAC implies, we are looking for efficiency. Both for us as funders and institutions, but also for you as publishers. 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65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 </a:t>
            </a:r>
            <a:r>
              <a:rPr lang="de-DE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challenges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publishers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far</a:t>
            </a:r>
            <a:r>
              <a:rPr lang="de-DE" baseline="0" dirty="0" smtClean="0"/>
              <a:t>?</a:t>
            </a:r>
          </a:p>
          <a:p>
            <a:r>
              <a:rPr lang="de-DE" baseline="0" dirty="0" err="1" smtClean="0"/>
              <a:t>What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already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improved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publisher‘s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side</a:t>
            </a:r>
            <a:r>
              <a:rPr lang="de-DE" baseline="0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ESAC initiative</a:t>
            </a:r>
          </a:p>
          <a:p>
            <a:endParaRPr lang="de-DE" dirty="0" smtClean="0"/>
          </a:p>
          <a:p>
            <a:r>
              <a:rPr lang="de-DE" dirty="0" smtClean="0"/>
              <a:t>I</a:t>
            </a:r>
            <a:r>
              <a:rPr lang="de-DE" baseline="0" dirty="0" smtClean="0"/>
              <a:t> am </a:t>
            </a:r>
            <a:r>
              <a:rPr lang="de-DE" baseline="0" dirty="0" err="1" smtClean="0"/>
              <a:t>working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Max Planck Digital Library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central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Max Planck Society. </a:t>
            </a:r>
          </a:p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license</a:t>
            </a:r>
            <a:r>
              <a:rPr lang="de-DE" dirty="0" smtClean="0"/>
              <a:t> electronic </a:t>
            </a:r>
            <a:r>
              <a:rPr lang="de-DE" dirty="0" err="1" smtClean="0"/>
              <a:t>ressources</a:t>
            </a:r>
            <a:r>
              <a:rPr lang="de-DE" dirty="0" smtClean="0"/>
              <a:t> </a:t>
            </a:r>
            <a:r>
              <a:rPr lang="de-DE" dirty="0" err="1" smtClean="0"/>
              <a:t>centrally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baseline="0" dirty="0" smtClean="0"/>
              <a:t> 80 Max Planck </a:t>
            </a:r>
            <a:r>
              <a:rPr lang="de-DE" baseline="0" dirty="0" err="1" smtClean="0"/>
              <a:t>research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institutes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Germany.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Since</a:t>
            </a:r>
            <a:r>
              <a:rPr lang="de-DE" baseline="0" dirty="0" smtClean="0"/>
              <a:t> 2003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provide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an Open Access </a:t>
            </a:r>
            <a:r>
              <a:rPr lang="de-DE" baseline="0" dirty="0" err="1" smtClean="0"/>
              <a:t>publishing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authors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</a:t>
            </a:r>
            <a:r>
              <a:rPr lang="de-DE" baseline="0" dirty="0" smtClean="0"/>
              <a:t> in pure OA </a:t>
            </a:r>
            <a:r>
              <a:rPr lang="de-DE" baseline="0" dirty="0" err="1" smtClean="0"/>
              <a:t>journals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APC </a:t>
            </a:r>
            <a:r>
              <a:rPr lang="de-DE" baseline="0" dirty="0" err="1" smtClean="0"/>
              <a:t>bills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centrally</a:t>
            </a:r>
            <a:r>
              <a:rPr lang="de-DE" baseline="0" dirty="0" smtClean="0"/>
              <a:t>. </a:t>
            </a:r>
          </a:p>
          <a:p>
            <a:r>
              <a:rPr lang="de-DE" baseline="0" dirty="0" smtClean="0"/>
              <a:t>This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organized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central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arrangements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publishers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According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arrangements</a:t>
            </a:r>
            <a:r>
              <a:rPr lang="de-DE" baseline="0" dirty="0" smtClean="0"/>
              <a:t> APC </a:t>
            </a:r>
            <a:r>
              <a:rPr lang="de-DE" baseline="0" dirty="0" err="1" smtClean="0"/>
              <a:t>invoices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issued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authors</a:t>
            </a:r>
            <a:r>
              <a:rPr lang="de-DE" baseline="0" dirty="0" smtClean="0"/>
              <a:t> but </a:t>
            </a:r>
            <a:r>
              <a:rPr lang="de-DE" baseline="0" dirty="0" err="1" smtClean="0"/>
              <a:t>go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MPDL </a:t>
            </a:r>
            <a:r>
              <a:rPr lang="de-DE" baseline="0" dirty="0" err="1" smtClean="0"/>
              <a:t>directly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instead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dealing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600 APC </a:t>
            </a:r>
            <a:r>
              <a:rPr lang="de-DE" baseline="0" dirty="0" err="1" smtClean="0"/>
              <a:t>invoices</a:t>
            </a:r>
            <a:r>
              <a:rPr lang="de-DE" baseline="0" dirty="0" smtClean="0"/>
              <a:t> per </a:t>
            </a:r>
            <a:r>
              <a:rPr lang="de-DE" baseline="0" dirty="0" err="1" smtClean="0"/>
              <a:t>year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65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authors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institutions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absolutly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necessary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whether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journal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corresponds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reqirements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funders</a:t>
            </a:r>
            <a:r>
              <a:rPr lang="de-DE" baseline="0" dirty="0" smtClean="0"/>
              <a:t>.</a:t>
            </a:r>
          </a:p>
          <a:p>
            <a:r>
              <a:rPr lang="de-DE" baseline="0" dirty="0" err="1" smtClean="0"/>
              <a:t>Furtheremore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growing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institutions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report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APC </a:t>
            </a:r>
            <a:r>
              <a:rPr lang="de-DE" baseline="0" dirty="0" err="1" smtClean="0"/>
              <a:t>spendings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therefore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aggregate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 what we want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promote with ESAC: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the discussion and to start to work on standards.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visit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ESAC website you will already find some very basic proposals on which information should be included in a report or an invoice or how to setup a workflow between publishers and institutions.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 at that stage we don’t see ourselves as a group to suggest final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specifications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rather think of ESAC  as a hub for the work on standards.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might lead to the creation of some “codec of practice” and the like, but at the moment we are still in a phase where we focus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raising awareness for these challenges.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next step we are about to develop question papers in order to collect the experiences from different stakeholders in a more structured way. Those questionnaires should also enable publishers, institutions and funders to reconsider their own workflows and services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that they can assess for themselves where they currently stand and what they could possibly improve.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011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And of course there is no need to add unnecessary costs to the system.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 should therefore establish basic</a:t>
            </a:r>
            <a:r>
              <a:rPr lang="en-US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standards now to prevent the system from becoming 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untransparent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again.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besides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I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personally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think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that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there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lot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room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improvement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author‘s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experience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. Open Access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publishing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should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easy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painful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time </a:t>
            </a:r>
            <a:r>
              <a:rPr lang="de-DE" sz="1200" baseline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consuming</a:t>
            </a:r>
            <a:r>
              <a:rPr lang="de-DE" sz="1200" baseline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number of invoices was growing, we were starting to worry about the scalability of our workflows.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of cause not only the Max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Planck Society should care: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believe that the scholarly publication market is currently in a transition phase.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traditional reader-pays model is going to be detached by an author-paid model.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includes that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moving from a very centralized system, where a single library organizes the access to subscribed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 for many researchers,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decentralized system, where many authors,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libraries and institutions are involved.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6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Considering this it becomes very clear that there is a pressing need for some standardization of work flow, compliance reporting, and billing within this process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Administrative routines have to be established since otherwise short-term solutions and manual processes would lead to high transaction costs and increasing APCs.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6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concerns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libraries</a:t>
            </a:r>
            <a:r>
              <a:rPr lang="de-DE" baseline="0" dirty="0" smtClean="0"/>
              <a:t> but also </a:t>
            </a:r>
            <a:r>
              <a:rPr lang="de-DE" baseline="0" dirty="0" err="1" smtClean="0"/>
              <a:t>publishers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funders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discussed</a:t>
            </a:r>
            <a:r>
              <a:rPr lang="de-DE" baseline="0" dirty="0" smtClean="0"/>
              <a:t> on an international </a:t>
            </a:r>
            <a:r>
              <a:rPr lang="de-DE" baseline="0" dirty="0" err="1" smtClean="0"/>
              <a:t>level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Open Access </a:t>
            </a:r>
            <a:r>
              <a:rPr lang="de-DE" baseline="0" dirty="0" err="1" smtClean="0"/>
              <a:t>publishing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international.</a:t>
            </a:r>
          </a:p>
          <a:p>
            <a:endParaRPr lang="de-DE" baseline="0" dirty="0" smtClean="0"/>
          </a:p>
          <a:p>
            <a:r>
              <a:rPr lang="en-US" dirty="0" smtClean="0"/>
              <a:t>To encourage a thoughtful and constructive dialogue amongst stakeholders in November 2013 Max Planck organized an international workshop on APC management</a:t>
            </a:r>
            <a:r>
              <a:rPr lang="en-US" baseline="0" dirty="0" smtClean="0"/>
              <a:t> together with </a:t>
            </a:r>
            <a:r>
              <a:rPr lang="en-US" baseline="0" dirty="0" err="1" smtClean="0"/>
              <a:t>PLoS</a:t>
            </a:r>
            <a:r>
              <a:rPr lang="en-US" baseline="0" dirty="0" smtClean="0"/>
              <a:t>, Co-Action Publishing and the German research funding organization DFG.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65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colleagues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universities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funding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organisations</a:t>
            </a:r>
            <a:r>
              <a:rPr lang="de-DE" baseline="0" dirty="0" smtClean="0"/>
              <a:t>, JISC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current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workflows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procedures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management</a:t>
            </a:r>
            <a:r>
              <a:rPr lang="de-DE" baseline="0" dirty="0" smtClean="0"/>
              <a:t> of APCs. </a:t>
            </a:r>
          </a:p>
          <a:p>
            <a:r>
              <a:rPr lang="de-DE" baseline="0" dirty="0" err="1" smtClean="0"/>
              <a:t>We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had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intense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discussions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challenges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problems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outcome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summarized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perception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Processes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invoicing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payment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sustainably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organized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concrete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 of </a:t>
            </a:r>
            <a:r>
              <a:rPr lang="de-DE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challenges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I will </a:t>
            </a:r>
            <a:r>
              <a:rPr lang="de-DE" baseline="0" dirty="0" err="1" smtClean="0"/>
              <a:t>therefore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focus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instiutional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side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In </a:t>
            </a:r>
            <a:r>
              <a:rPr lang="de-DE" baseline="0" dirty="0" err="1" smtClean="0"/>
              <a:t>terms</a:t>
            </a:r>
            <a:r>
              <a:rPr lang="de-DE" baseline="0" dirty="0" smtClean="0"/>
              <a:t> of APC </a:t>
            </a:r>
            <a:r>
              <a:rPr lang="de-DE" baseline="0" dirty="0" err="1" smtClean="0"/>
              <a:t>invoices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statements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institutions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reported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E43F-8C54-43C7-905F-EE7264E7C11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0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21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35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45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59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19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74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33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1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74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2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7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0E90-B3F3-4445-B6C9-A6451A76CEF6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EE79-6CC8-4A68-B07E-55705A263F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42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1007604" y="2780928"/>
            <a:ext cx="7599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dirty="0" smtClean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6th Conference on Open Access Scholarly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Publishing</a:t>
            </a:r>
          </a:p>
          <a:p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September 17th – 19th, 2014, 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Paris</a:t>
            </a:r>
          </a:p>
          <a:p>
            <a:endParaRPr lang="de-DE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Kai Geschuhn | Max Planck Digital Library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geschuhn@mpdl.mpg.de</a:t>
            </a:r>
          </a:p>
          <a:p>
            <a:pPr>
              <a:lnSpc>
                <a:spcPct val="150000"/>
              </a:lnSpc>
            </a:pPr>
            <a:r>
              <a:rPr lang="de-DE" sz="20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http://esac.mpdl.mpg.de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contact@esac-initiative.org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0"/>
            <a:ext cx="9144000" cy="2636912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01" y="836712"/>
            <a:ext cx="8062943" cy="121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Invoices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do not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meet </a:t>
            </a:r>
            <a:r>
              <a:rPr lang="en-US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formal </a:t>
            </a:r>
            <a:r>
              <a:rPr lang="en-US" sz="28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country-specific </a:t>
            </a:r>
            <a:r>
              <a:rPr lang="en-US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requirements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For example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lacking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title „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invoice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 (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can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therefore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settled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…)</a:t>
            </a: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3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Missing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VAT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Ids</a:t>
            </a: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Missing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correct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</a:t>
            </a: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Missing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algn="ctr">
              <a:lnSpc>
                <a:spcPct val="150000"/>
              </a:lnSpc>
            </a:pP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General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eed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invoice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details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pre-invoice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statements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quarterly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yearly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reports</a:t>
            </a: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MACHINE READABLE FORM </a:t>
            </a:r>
          </a:p>
          <a:p>
            <a:pPr algn="ctr">
              <a:lnSpc>
                <a:spcPct val="150000"/>
              </a:lnSpc>
            </a:pP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7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Licensing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policies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differ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information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on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license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models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often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not easy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find,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authors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confused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different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options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prices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de-DE" sz="28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5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170804" y="2420888"/>
            <a:ext cx="87417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ESAC as a follow-up initiative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Small informal “core group”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Address the challenges 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Start the discussion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Publish the workshop’s results</a:t>
            </a: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4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1331640" y="2420888"/>
            <a:ext cx="6884060" cy="2728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r>
              <a:rPr lang="de-DE" sz="54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54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54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can</a:t>
            </a:r>
            <a:r>
              <a:rPr lang="de-DE" sz="54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54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publishers</a:t>
            </a:r>
            <a:r>
              <a:rPr lang="de-DE" sz="54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do?</a:t>
            </a:r>
          </a:p>
        </p:txBody>
      </p:sp>
    </p:spTree>
    <p:extLst>
      <p:ext uri="{BB962C8B-B14F-4D97-AF65-F5344CB8AC3E}">
        <p14:creationId xmlns:p14="http://schemas.microsoft.com/office/powerpoint/2010/main" val="30291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636912"/>
            <a:ext cx="86665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There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need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improve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submitting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processes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„Billing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starts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at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moment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submission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.“</a:t>
            </a:r>
            <a:endParaRPr lang="de-DE" sz="3600" dirty="0">
              <a:solidFill>
                <a:srgbClr val="EC643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6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Collect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all relevant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at an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early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state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4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Improve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workflows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between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publisher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integrate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„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submission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alert“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Include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ORCID, ISNI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into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submitting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9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175785" y="3429000"/>
            <a:ext cx="82846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Max Planck Digital Library administers about 600 APC statements per year centrally for Max Planck authors.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97886" y="2594669"/>
            <a:ext cx="3024336" cy="83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Background</a:t>
            </a:r>
            <a:endParaRPr lang="en-US" sz="3600" dirty="0">
              <a:solidFill>
                <a:srgbClr val="EC643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71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Agree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upon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entiteled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authorships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Corresponding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senior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even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authorship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1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 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„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payment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institution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 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on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paper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Publishing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platforms need to address issues around </a:t>
            </a:r>
            <a:r>
              <a:rPr lang="en-US" sz="36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compliance </a:t>
            </a: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reporting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4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708920"/>
            <a:ext cx="8666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Ensure that your </a:t>
            </a:r>
            <a:r>
              <a:rPr lang="en-US" sz="36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licensing policies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are easy to understand and easy to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9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57094" y="2516455"/>
            <a:ext cx="86665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license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should also be </a:t>
            </a: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displayed on </a:t>
            </a:r>
            <a:r>
              <a:rPr lang="en-US" sz="36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individual </a:t>
            </a: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article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and be included in the article’s metadata.</a:t>
            </a:r>
          </a:p>
          <a:p>
            <a:pPr algn="ctr">
              <a:lnSpc>
                <a:spcPct val="150000"/>
              </a:lnSpc>
            </a:pP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5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304510" y="2204864"/>
            <a:ext cx="866651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Résumé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Publishers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should 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start </a:t>
            </a:r>
            <a:r>
              <a:rPr lang="en-US" sz="32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coming together around standards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 related to reporting to institutions and 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funders.</a:t>
            </a:r>
            <a:endParaRPr lang="de-DE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390249" y="2636912"/>
            <a:ext cx="83634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„ESAC </a:t>
            </a:r>
            <a:r>
              <a:rPr lang="de-DE" sz="36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</a:t>
            </a:r>
            <a:r>
              <a:rPr lang="de-DE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hub“: 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collect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ideas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experiences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different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perspectives</a:t>
            </a:r>
            <a:endParaRPr lang="de-DE" sz="3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Start a discussion on standards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34087"/>
            <a:ext cx="8666510" cy="83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Why consider APC administration?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83568" y="3212976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Manual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management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procedures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will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raise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transaction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costs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4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34087"/>
            <a:ext cx="8666510" cy="83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Why consider APC administration?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40528" y="2924944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still at an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early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stage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but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it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time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act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before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it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becomes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confusing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). </a:t>
            </a:r>
          </a:p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endParaRPr lang="de-DE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1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540528" y="2924944"/>
            <a:ext cx="770485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Thank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you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your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attention</a:t>
            </a:r>
            <a:r>
              <a:rPr lang="de-DE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de-DE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r>
              <a:rPr lang="de-DE" sz="3600" dirty="0">
                <a:latin typeface="Consolas" panose="020B0609020204030204" pitchFamily="49" charset="0"/>
                <a:cs typeface="Consolas" panose="020B0609020204030204" pitchFamily="49" charset="0"/>
              </a:rPr>
              <a:t>http://esac-initiative.org/</a:t>
            </a:r>
          </a:p>
        </p:txBody>
      </p:sp>
      <p:pic>
        <p:nvPicPr>
          <p:cNvPr id="8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99792" y="6374648"/>
            <a:ext cx="1117600" cy="393700"/>
          </a:xfrm>
          <a:prstGeom prst="rect">
            <a:avLst/>
          </a:prstGeom>
          <a:ln w="25400">
            <a:round/>
          </a:ln>
        </p:spPr>
      </p:pic>
    </p:spTree>
    <p:extLst>
      <p:ext uri="{BB962C8B-B14F-4D97-AF65-F5344CB8AC3E}">
        <p14:creationId xmlns:p14="http://schemas.microsoft.com/office/powerpoint/2010/main" val="228648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633383" y="2332568"/>
            <a:ext cx="828464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 worry about scalability… 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098365"/>
            <a:ext cx="4769008" cy="3138007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6588223" y="3212975"/>
            <a:ext cx="2329807" cy="864097"/>
            <a:chOff x="6588223" y="3212975"/>
            <a:chExt cx="2015247" cy="1030728"/>
          </a:xfrm>
        </p:grpSpPr>
        <p:sp>
          <p:nvSpPr>
            <p:cNvPr id="5" name="Legende mit Linie 1 4"/>
            <p:cNvSpPr/>
            <p:nvPr/>
          </p:nvSpPr>
          <p:spPr>
            <a:xfrm>
              <a:off x="6588223" y="3212975"/>
              <a:ext cx="2015247" cy="1030728"/>
            </a:xfrm>
            <a:prstGeom prst="borderCallout1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6588223" y="3228040"/>
              <a:ext cx="20152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10.000 +? OA-</a:t>
              </a:r>
              <a:r>
                <a:rPr lang="de-DE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Articles</a:t>
              </a:r>
              <a:r>
                <a:rPr lang="de-DE" sz="20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/ </a:t>
              </a:r>
              <a:r>
                <a:rPr lang="de-DE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year</a:t>
              </a:r>
              <a:endParaRPr lang="de-DE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61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192067" y="3068960"/>
            <a:ext cx="8741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As Open Access publishing is growing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, there is a need to establish administrative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routines.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1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01136" y="2492896"/>
            <a:ext cx="8741728" cy="370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November 2013, </a:t>
            </a:r>
            <a:r>
              <a:rPr lang="en-US" sz="32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Berlin Workshop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Towards an Efficient System for Managing 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APCs“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Libraries, Publishers, Funders</a:t>
            </a: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International </a:t>
            </a:r>
            <a:endParaRPr lang="de-DE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3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562781" y="2753468"/>
            <a:ext cx="80184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Key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outcome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Processes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invoicing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payment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</a:t>
            </a:r>
            <a:r>
              <a:rPr lang="de-DE" sz="3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sustainably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organized</a:t>
            </a:r>
            <a:r>
              <a:rPr lang="de-DE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081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Statements do not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provide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enough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article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metadata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allow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validation</a:t>
            </a: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Statements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lacking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de-DE" sz="28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2800" dirty="0" err="1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affiliated</a:t>
            </a:r>
            <a:r>
              <a:rPr lang="de-DE" sz="2800" dirty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endParaRPr lang="de-DE" sz="2800" dirty="0" smtClean="0">
              <a:solidFill>
                <a:srgbClr val="EC643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Statements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lacking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entiteled</a:t>
            </a:r>
            <a:r>
              <a:rPr lang="de-DE" sz="2800" dirty="0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solidFill>
                  <a:srgbClr val="EC6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autor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differs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depending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on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agreement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senior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corresponding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r>
              <a:rPr lang="de-DE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…)</a:t>
            </a: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8" y="460123"/>
            <a:ext cx="8062943" cy="1212609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397886" y="6417072"/>
            <a:ext cx="8520144" cy="394777"/>
            <a:chOff x="107505" y="6340880"/>
            <a:chExt cx="8520144" cy="394777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5" y="6340880"/>
              <a:ext cx="1451761" cy="394777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2074921" y="6384379"/>
              <a:ext cx="6552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Kai Geschuhn | Max Planck Digital Library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38744" y="2260368"/>
            <a:ext cx="866651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reported</a:t>
            </a:r>
            <a:r>
              <a:rPr lang="de-DE" sz="28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Invoices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go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directly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authors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instead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authors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‘ </a:t>
            </a:r>
            <a:r>
              <a:rPr lang="de-DE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institutions</a:t>
            </a:r>
            <a:endParaRPr lang="de-DE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Authors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are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aware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institutional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payment</a:t>
            </a:r>
            <a:r>
              <a:rPr lang="de-DE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plans</a:t>
            </a: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ct val="150000"/>
              </a:lnSpc>
            </a:pPr>
            <a:endParaRPr lang="de-DE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1631</Words>
  <Application>Microsoft Office PowerPoint</Application>
  <PresentationFormat>Bildschirmpräsentation (4:3)</PresentationFormat>
  <Paragraphs>193</Paragraphs>
  <Slides>29</Slides>
  <Notes>29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MPDL / MPISOC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Kai Karin Geschuhn</dc:creator>
  <cp:lastModifiedBy>Kai Karin Geschuhn</cp:lastModifiedBy>
  <cp:revision>184</cp:revision>
  <dcterms:created xsi:type="dcterms:W3CDTF">2014-09-03T15:07:22Z</dcterms:created>
  <dcterms:modified xsi:type="dcterms:W3CDTF">2015-01-26T12:46:38Z</dcterms:modified>
</cp:coreProperties>
</file>